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310" r:id="rId2"/>
    <p:sldId id="311" r:id="rId3"/>
    <p:sldId id="256" r:id="rId4"/>
    <p:sldId id="259" r:id="rId5"/>
    <p:sldId id="278" r:id="rId6"/>
    <p:sldId id="260" r:id="rId7"/>
    <p:sldId id="282" r:id="rId8"/>
    <p:sldId id="284" r:id="rId9"/>
    <p:sldId id="285" r:id="rId10"/>
    <p:sldId id="286" r:id="rId11"/>
    <p:sldId id="322" r:id="rId12"/>
    <p:sldId id="289" r:id="rId13"/>
    <p:sldId id="290" r:id="rId14"/>
    <p:sldId id="291" r:id="rId15"/>
    <p:sldId id="292" r:id="rId16"/>
    <p:sldId id="280" r:id="rId17"/>
    <p:sldId id="316" r:id="rId18"/>
    <p:sldId id="295" r:id="rId19"/>
    <p:sldId id="317" r:id="rId20"/>
    <p:sldId id="301" r:id="rId21"/>
    <p:sldId id="296" r:id="rId22"/>
    <p:sldId id="297" r:id="rId23"/>
    <p:sldId id="298" r:id="rId24"/>
    <p:sldId id="264" r:id="rId25"/>
    <p:sldId id="299" r:id="rId26"/>
    <p:sldId id="266" r:id="rId27"/>
    <p:sldId id="272" r:id="rId28"/>
    <p:sldId id="300" r:id="rId29"/>
    <p:sldId id="318" r:id="rId30"/>
    <p:sldId id="319" r:id="rId31"/>
    <p:sldId id="320" r:id="rId32"/>
    <p:sldId id="321" r:id="rId33"/>
    <p:sldId id="329" r:id="rId34"/>
    <p:sldId id="328" r:id="rId35"/>
    <p:sldId id="303" r:id="rId36"/>
    <p:sldId id="305" r:id="rId37"/>
    <p:sldId id="306" r:id="rId38"/>
    <p:sldId id="307" r:id="rId39"/>
    <p:sldId id="308" r:id="rId40"/>
    <p:sldId id="309" r:id="rId41"/>
    <p:sldId id="323" r:id="rId42"/>
    <p:sldId id="326" r:id="rId43"/>
    <p:sldId id="327" r:id="rId44"/>
    <p:sldId id="324" r:id="rId45"/>
  </p:sldIdLst>
  <p:sldSz cx="12192000" cy="6858000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99"/>
    <a:srgbClr val="FFFFCC"/>
    <a:srgbClr val="FFFF66"/>
    <a:srgbClr val="A6552C"/>
    <a:srgbClr val="FF3300"/>
    <a:srgbClr val="BA8EE2"/>
    <a:srgbClr val="0066FF"/>
    <a:srgbClr val="FF0066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9" autoAdjust="0"/>
    <p:restoredTop sz="94630"/>
  </p:normalViewPr>
  <p:slideViewPr>
    <p:cSldViewPr>
      <p:cViewPr varScale="1">
        <p:scale>
          <a:sx n="80" d="100"/>
          <a:sy n="80" d="100"/>
        </p:scale>
        <p:origin x="-64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4694C-5400-43E0-9D11-B215A1BF19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B3389-9EDD-43D0-BD11-59337786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B3389-9EDD-43D0-BD11-593377865C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c.Nhan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B3389-9EDD-43D0-BD11-593377865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0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B3389-9EDD-43D0-BD11-593377865C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B3389-9EDD-43D0-BD11-593377865C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B3389-9EDD-43D0-BD11-593377865C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4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B3389-9EDD-43D0-BD11-593377865C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3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784" y="144464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CE98-E660-4BE9-940E-91BEF500B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168EA-38D6-4BF0-A7A1-FFF5B52B1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E6E5-5450-496C-85E9-C59230FD9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E1089-75E0-4C49-9863-60A14C62F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70A9B-A66D-405E-BA21-B9CE76156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C9204-2041-4B63-8D43-943854D8B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53E42-6FCE-45A6-AC23-9FA120EBE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A5406-AF08-4185-8083-2BEC51023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B2C65-1E33-4341-A5CB-C28E61B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7E1C4-2341-4507-9300-AAAFA1344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425F6-FE1D-4A58-B116-D2A9A1CC3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B92990E1-E9EF-40A1-82E4-94A7CEE2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784" y="144464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AY HOC TREN TRUYEN HINH\MUA XUAN NHO NHO UYEN\IMG_7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135683"/>
            <a:ext cx="81534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en-US" sz="2800" b="1" dirty="0"/>
              <a:t> </a:t>
            </a:r>
            <a:r>
              <a:rPr lang="vi-VN" sz="2800" b="1" dirty="0"/>
              <a:t>Cảm xúc trước mùa xuân của thiên nhiên, đất trời</a:t>
            </a:r>
            <a:endParaRPr lang="en-US" sz="2800" b="1" dirty="0"/>
          </a:p>
          <a:p>
            <a:pPr algn="just"/>
            <a:r>
              <a:rPr lang="vi-VN" sz="2800" b="1" dirty="0"/>
              <a:t>a) Bức tranh thiên nhiên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99986" y="2748256"/>
            <a:ext cx="3810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alt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chiện</a:t>
            </a:r>
            <a:endParaRPr lang="en-US" alt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endParaRPr lang="en-US" alt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57600" y="3124200"/>
            <a:ext cx="1905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24943" y="3505200"/>
            <a:ext cx="1447800" cy="0"/>
          </a:xfrm>
          <a:prstGeom prst="line">
            <a:avLst/>
          </a:prstGeom>
          <a:ln>
            <a:solidFill>
              <a:srgbClr val="692AA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3902367"/>
            <a:ext cx="2095170" cy="93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https://www.vanmaulop9.com/wp-content/uploads/2019/01/mxn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99" y="4495800"/>
            <a:ext cx="4357912" cy="2070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hihuu.com/wp-content/uploads/2019/03/1552590082_B%C3%A0i-Th%C6%A1-NG%E1%BA%AEM-L%E1%BB%A4C-B%C3%8CNH-TR%C3%94I-T%C3%A1c-gi%E1%BA%A3-Nguy%E1%BB%85n-%C4%90%C3%ACn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14601"/>
            <a:ext cx="4048991" cy="2237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4186" y="543348"/>
            <a:ext cx="4081895" cy="5847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41109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ienhoa.net.vn/wp-content/uploads/2018/08/cay-hoa-luc-binh-605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2275433"/>
            <a:ext cx="1813277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ytourcdn.com/upload_images/Image/Location/29_3_2016/Du-lich-Song-tranh-quang-nam-mytour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47" y="609600"/>
            <a:ext cx="1880347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33401"/>
            <a:ext cx="655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 </a:t>
            </a:r>
            <a:r>
              <a:rPr lang="en-US" sz="2800" b="1" dirty="0" err="1"/>
              <a:t>mùa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:</a:t>
            </a:r>
          </a:p>
          <a:p>
            <a:pPr algn="just"/>
            <a:r>
              <a:rPr lang="en-US" sz="2800" b="1" dirty="0"/>
              <a:t>+ </a:t>
            </a:r>
            <a:r>
              <a:rPr lang="en-US" sz="2800" b="1" dirty="0" err="1"/>
              <a:t>Dòng</a:t>
            </a:r>
            <a:r>
              <a:rPr lang="en-US" sz="2800" b="1" dirty="0"/>
              <a:t> </a:t>
            </a:r>
            <a:r>
              <a:rPr lang="en-US" sz="2800" b="1" dirty="0" err="1"/>
              <a:t>sông</a:t>
            </a:r>
            <a:r>
              <a:rPr lang="en-US" sz="2800" b="1" dirty="0"/>
              <a:t>: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khoáng</a:t>
            </a:r>
            <a:r>
              <a:rPr lang="en-US" sz="2800" b="1" dirty="0"/>
              <a:t> </a:t>
            </a:r>
            <a:r>
              <a:rPr lang="en-US" sz="2800" b="1" dirty="0" err="1"/>
              <a:t>đạt</a:t>
            </a:r>
            <a:endParaRPr lang="en-US" sz="2800" b="1" dirty="0"/>
          </a:p>
          <a:p>
            <a:pPr algn="just"/>
            <a:r>
              <a:rPr lang="en-US" sz="2800" b="1" dirty="0"/>
              <a:t>+ </a:t>
            </a:r>
            <a:r>
              <a:rPr lang="en-US" sz="2800" b="1" dirty="0" err="1"/>
              <a:t>Đảo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(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) </a:t>
            </a:r>
            <a:r>
              <a:rPr lang="en-US" sz="2800" b="1" i="1" dirty="0" err="1"/>
              <a:t>mọc</a:t>
            </a:r>
            <a:r>
              <a:rPr lang="en-US" sz="2800" b="1" dirty="0"/>
              <a:t> +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: </a:t>
            </a:r>
            <a:r>
              <a:rPr lang="en-US" sz="2800" b="1" dirty="0" err="1"/>
              <a:t>sức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mùa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 </a:t>
            </a:r>
            <a:r>
              <a:rPr lang="en-US" sz="2800" b="1" dirty="0" err="1"/>
              <a:t>đang</a:t>
            </a:r>
            <a:r>
              <a:rPr lang="en-US" sz="2800" b="1" dirty="0"/>
              <a:t> </a:t>
            </a:r>
            <a:r>
              <a:rPr lang="en-US" sz="2800" b="1" dirty="0" err="1"/>
              <a:t>trỗi</a:t>
            </a:r>
            <a:r>
              <a:rPr lang="en-US" sz="2800" b="1" dirty="0"/>
              <a:t> </a:t>
            </a:r>
            <a:r>
              <a:rPr lang="en-US" sz="2800" b="1" dirty="0" err="1"/>
              <a:t>dậy</a:t>
            </a:r>
            <a:endParaRPr lang="en-US" sz="2800" b="1" dirty="0"/>
          </a:p>
          <a:p>
            <a:pPr algn="just"/>
            <a:r>
              <a:rPr lang="en-US" sz="2800" b="1" dirty="0"/>
              <a:t>+ </a:t>
            </a:r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sắc</a:t>
            </a:r>
            <a:r>
              <a:rPr lang="en-US" sz="2800" b="1" dirty="0"/>
              <a:t> </a:t>
            </a:r>
            <a:r>
              <a:rPr lang="en-US" sz="2800" b="1" i="1" dirty="0" err="1"/>
              <a:t>xanh</a:t>
            </a:r>
            <a:r>
              <a:rPr lang="en-US" sz="2800" b="1" i="1" dirty="0"/>
              <a:t>, </a:t>
            </a:r>
            <a:r>
              <a:rPr lang="en-US" sz="2800" b="1" i="1" dirty="0" err="1"/>
              <a:t>tím</a:t>
            </a:r>
            <a:r>
              <a:rPr lang="en-US" sz="2800" b="1" i="1" dirty="0"/>
              <a:t> </a:t>
            </a:r>
            <a:r>
              <a:rPr lang="en-US" sz="2800" b="1" i="1" dirty="0" err="1"/>
              <a:t>biếc</a:t>
            </a:r>
            <a:r>
              <a:rPr lang="en-US" sz="2800" b="1" i="1" dirty="0"/>
              <a:t> </a:t>
            </a:r>
            <a:r>
              <a:rPr lang="en-US" sz="2800" b="1" dirty="0" err="1"/>
              <a:t>tươi</a:t>
            </a:r>
            <a:r>
              <a:rPr lang="en-US" sz="2800" b="1" dirty="0"/>
              <a:t> </a:t>
            </a:r>
            <a:r>
              <a:rPr lang="en-US" sz="2800" b="1" dirty="0" err="1"/>
              <a:t>tắn</a:t>
            </a:r>
            <a:r>
              <a:rPr lang="en-US" sz="2800" b="1" dirty="0"/>
              <a:t>, </a:t>
            </a:r>
            <a:r>
              <a:rPr lang="en-US" sz="2800" b="1" dirty="0" err="1"/>
              <a:t>hài</a:t>
            </a:r>
            <a:r>
              <a:rPr lang="en-US" sz="2800" b="1" dirty="0"/>
              <a:t> </a:t>
            </a:r>
            <a:r>
              <a:rPr lang="en-US" sz="2800" b="1" dirty="0" err="1"/>
              <a:t>hòa</a:t>
            </a:r>
            <a:r>
              <a:rPr lang="en-US" sz="2800" b="1" dirty="0"/>
              <a:t>,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nhã</a:t>
            </a:r>
            <a:r>
              <a:rPr lang="en-US" sz="2800" b="1" dirty="0"/>
              <a:t>.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, </a:t>
            </a:r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i="1" dirty="0" err="1"/>
              <a:t>tím</a:t>
            </a:r>
            <a:r>
              <a:rPr lang="en-US" sz="2800" b="1" i="1" dirty="0"/>
              <a:t> </a:t>
            </a:r>
            <a:r>
              <a:rPr lang="en-US" sz="2800" b="1" i="1" dirty="0" err="1"/>
              <a:t>biếc</a:t>
            </a:r>
            <a:r>
              <a:rPr lang="en-US" sz="2800" b="1" i="1" dirty="0"/>
              <a:t> 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trưng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xứ</a:t>
            </a:r>
            <a:r>
              <a:rPr lang="en-US" sz="2800" b="1" dirty="0"/>
              <a:t> </a:t>
            </a:r>
            <a:r>
              <a:rPr lang="en-US" sz="2800" b="1" dirty="0" err="1"/>
              <a:t>Huế</a:t>
            </a:r>
            <a:r>
              <a:rPr lang="en-US" sz="2800" b="1" dirty="0"/>
              <a:t>.</a:t>
            </a:r>
            <a:endParaRPr lang="en-US" sz="2800" b="1" i="1" dirty="0"/>
          </a:p>
          <a:p>
            <a:pPr algn="just">
              <a:buFontTx/>
              <a:buChar char="-"/>
            </a:pPr>
            <a:r>
              <a:rPr lang="en-US" sz="2800" b="1" dirty="0"/>
              <a:t> </a:t>
            </a:r>
            <a:r>
              <a:rPr lang="en-US" sz="2800" b="1" dirty="0" err="1"/>
              <a:t>Âm</a:t>
            </a:r>
            <a:r>
              <a:rPr lang="en-US" sz="2800" b="1" dirty="0"/>
              <a:t>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mùa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: </a:t>
            </a:r>
          </a:p>
          <a:p>
            <a:pPr algn="just"/>
            <a:r>
              <a:rPr lang="en-US" sz="2800" b="1" dirty="0"/>
              <a:t>+ </a:t>
            </a:r>
            <a:r>
              <a:rPr lang="en-US" sz="2800" b="1" dirty="0" err="1"/>
              <a:t>tiếng</a:t>
            </a:r>
            <a:r>
              <a:rPr lang="en-US" sz="2800" b="1" dirty="0"/>
              <a:t> </a:t>
            </a:r>
            <a:r>
              <a:rPr lang="en-US" sz="2800" b="1" dirty="0" err="1"/>
              <a:t>chim</a:t>
            </a:r>
            <a:r>
              <a:rPr lang="en-US" sz="2800" b="1" dirty="0"/>
              <a:t> </a:t>
            </a:r>
            <a:r>
              <a:rPr lang="en-US" sz="2800" b="1" dirty="0" err="1"/>
              <a:t>chiền</a:t>
            </a:r>
            <a:r>
              <a:rPr lang="en-US" sz="2800" b="1" dirty="0"/>
              <a:t> </a:t>
            </a:r>
            <a:r>
              <a:rPr lang="en-US" sz="2800" b="1" dirty="0" err="1"/>
              <a:t>chiện</a:t>
            </a:r>
            <a:r>
              <a:rPr lang="en-US" sz="2800" b="1" dirty="0"/>
              <a:t>: </a:t>
            </a:r>
            <a:r>
              <a:rPr lang="en-US" sz="2800" b="1" dirty="0" err="1"/>
              <a:t>quen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mới</a:t>
            </a:r>
            <a:r>
              <a:rPr lang="en-US" sz="2800" b="1" dirty="0"/>
              <a:t> </a:t>
            </a:r>
            <a:r>
              <a:rPr lang="en-US" sz="2800" b="1" dirty="0" err="1"/>
              <a:t>mẻ</a:t>
            </a:r>
            <a:endParaRPr lang="en-US" sz="2800" b="1" dirty="0"/>
          </a:p>
          <a:p>
            <a:pPr algn="just"/>
            <a:r>
              <a:rPr lang="en-US" sz="2800" b="1" dirty="0"/>
              <a:t>+  </a:t>
            </a:r>
            <a:r>
              <a:rPr lang="en-US" sz="2800" b="1" dirty="0" err="1"/>
              <a:t>hót</a:t>
            </a:r>
            <a:r>
              <a:rPr lang="en-US" sz="2800" b="1" dirty="0"/>
              <a:t> </a:t>
            </a:r>
            <a:r>
              <a:rPr lang="en-US" sz="2800" b="1" dirty="0" err="1"/>
              <a:t>vang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: </a:t>
            </a:r>
            <a:r>
              <a:rPr lang="en-US" sz="2800" b="1" dirty="0" err="1"/>
              <a:t>rộn</a:t>
            </a:r>
            <a:r>
              <a:rPr lang="en-US" sz="2800" b="1" dirty="0"/>
              <a:t> </a:t>
            </a:r>
            <a:r>
              <a:rPr lang="en-US" sz="2800" b="1" dirty="0" err="1"/>
              <a:t>rã</a:t>
            </a:r>
            <a:r>
              <a:rPr lang="en-US" sz="2800" b="1" dirty="0"/>
              <a:t>, </a:t>
            </a:r>
            <a:r>
              <a:rPr lang="en-US" sz="2800" b="1" dirty="0" err="1"/>
              <a:t>tươi</a:t>
            </a:r>
            <a:r>
              <a:rPr lang="en-US" sz="2800" b="1" dirty="0"/>
              <a:t> </a:t>
            </a:r>
            <a:r>
              <a:rPr lang="en-US" sz="2800" b="1" dirty="0" err="1"/>
              <a:t>vui</a:t>
            </a:r>
            <a:endParaRPr lang="en-US" sz="2800" b="1" dirty="0"/>
          </a:p>
        </p:txBody>
      </p:sp>
      <p:pic>
        <p:nvPicPr>
          <p:cNvPr id="2054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47" y="4355781"/>
            <a:ext cx="1835231" cy="195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1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75782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C00000"/>
                </a:solidFill>
              </a:rPr>
              <a:t>Bức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tranh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mùa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xuân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tươi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vui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thơ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mộng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căng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tràn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sức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sống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098" name="Picture 2" descr="E:\DAY HOC TREN TRUYEN HINH\Theme\flower-meadow-1510602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93148"/>
            <a:ext cx="8839200" cy="196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uocsongaz.com/wp-content/uploads/2019/12/stt-hay-ngan-ve-mua-xuan-yeu-thuong-hanh-phuc-y-nghia-status-mua-xua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62" y="838201"/>
            <a:ext cx="4267200" cy="2837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3117272" y="3578000"/>
            <a:ext cx="609600" cy="477053"/>
          </a:xfrm>
          <a:prstGeom prst="parallelogram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2438400" y="3100947"/>
            <a:ext cx="609600" cy="477053"/>
          </a:xfrm>
          <a:prstGeom prst="parallelogram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31009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chiện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V="1">
            <a:off x="2802832" y="2590800"/>
            <a:ext cx="245168" cy="51014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2590800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2072" y="4055053"/>
            <a:ext cx="162040" cy="50692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4112" y="4561979"/>
            <a:ext cx="3426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0" y="21336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thán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905001" y="1639007"/>
            <a:ext cx="42755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b) Cảm xúc của nhà thơ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05072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địa</a:t>
            </a:r>
            <a:r>
              <a:rPr lang="en-US" sz="2400" b="1" dirty="0"/>
              <a:t> </a:t>
            </a:r>
            <a:r>
              <a:rPr lang="en-US" sz="2400" b="1" dirty="0" err="1"/>
              <a:t>phương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7130669" y="1900618"/>
            <a:ext cx="2895600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cs typeface="Arial" pitchFamily="34" charset="0"/>
              </a:rPr>
              <a:t>Cái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nhìn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trìu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mến</a:t>
            </a:r>
            <a:r>
              <a:rPr lang="en-US" sz="2400" b="1" dirty="0">
                <a:cs typeface="Arial" pitchFamily="34" charset="0"/>
              </a:rPr>
              <a:t>, </a:t>
            </a:r>
            <a:r>
              <a:rPr lang="en-US" sz="2400" b="1" dirty="0" err="1">
                <a:cs typeface="Arial" pitchFamily="34" charset="0"/>
              </a:rPr>
              <a:t>tha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thiết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với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cảnh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vật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0669" y="3312059"/>
            <a:ext cx="2895600" cy="1569660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cs typeface="Arial" pitchFamily="34" charset="0"/>
              </a:rPr>
              <a:t>Chất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giọng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ngọt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ngào</a:t>
            </a:r>
            <a:r>
              <a:rPr lang="en-US" sz="2400" b="1" dirty="0">
                <a:cs typeface="Arial" pitchFamily="34" charset="0"/>
              </a:rPr>
              <a:t>, </a:t>
            </a:r>
            <a:r>
              <a:rPr lang="en-US" sz="2400" b="1" dirty="0" err="1">
                <a:cs typeface="Arial" pitchFamily="34" charset="0"/>
              </a:rPr>
              <a:t>thân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thương</a:t>
            </a:r>
            <a:r>
              <a:rPr lang="en-US" sz="2400" b="1" dirty="0">
                <a:cs typeface="Arial" pitchFamily="34" charset="0"/>
              </a:rPr>
              <a:t>, </a:t>
            </a:r>
            <a:r>
              <a:rPr lang="en-US" sz="2400" b="1" dirty="0" err="1">
                <a:cs typeface="Arial" pitchFamily="34" charset="0"/>
              </a:rPr>
              <a:t>gần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gũi</a:t>
            </a:r>
            <a:r>
              <a:rPr lang="en-US" sz="2400" b="1" dirty="0">
                <a:cs typeface="Arial" pitchFamily="34" charset="0"/>
              </a:rPr>
              <a:t>, </a:t>
            </a:r>
            <a:r>
              <a:rPr lang="en-US" sz="2400" b="1" dirty="0" err="1">
                <a:cs typeface="Arial" pitchFamily="34" charset="0"/>
              </a:rPr>
              <a:t>đậm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chất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Huế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5446694"/>
            <a:ext cx="3886200" cy="9541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cs typeface="Arial" pitchFamily="34" charset="0"/>
              </a:rPr>
              <a:t>Niềm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vui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xôn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xao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trong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lòng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tác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giả</a:t>
            </a:r>
            <a:endParaRPr lang="en-US" sz="2800" b="1" dirty="0"/>
          </a:p>
        </p:txBody>
      </p:sp>
      <p:cxnSp>
        <p:nvCxnSpPr>
          <p:cNvPr id="20" name="Straight Arrow Connector 19"/>
          <p:cNvCxnSpPr>
            <a:stCxn id="14" idx="2"/>
            <a:endCxn id="17" idx="0"/>
          </p:cNvCxnSpPr>
          <p:nvPr/>
        </p:nvCxnSpPr>
        <p:spPr>
          <a:xfrm>
            <a:off x="8578469" y="2731615"/>
            <a:ext cx="0" cy="580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578469" y="5251052"/>
            <a:ext cx="0" cy="21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05001" y="684901"/>
            <a:ext cx="812126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en-US" sz="2800" b="1" dirty="0"/>
              <a:t> </a:t>
            </a:r>
            <a:r>
              <a:rPr lang="vi-VN" sz="2800" b="1" dirty="0"/>
              <a:t>Cảm xúc trước mùa xuân của thiên nhiên, đất trời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4246084" y="238780"/>
            <a:ext cx="4081895" cy="52322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10467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/>
      <p:bldP spid="2" grpId="0"/>
      <p:bldP spid="13" grpId="0" animBg="1"/>
      <p:bldP spid="8" grpId="0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6515100" y="1457727"/>
            <a:ext cx="952500" cy="477053"/>
          </a:xfrm>
          <a:prstGeom prst="parallelogram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5181600" y="1056874"/>
            <a:ext cx="2667000" cy="400853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5691" y="9806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7612" y="2181153"/>
            <a:ext cx="81155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- Hình ảnh giàu sức gợi </a:t>
            </a:r>
            <a:r>
              <a:rPr lang="vi-VN" sz="2800" i="1" dirty="0"/>
              <a:t>giọt long lanh rơi</a:t>
            </a:r>
          </a:p>
          <a:p>
            <a:pPr algn="just"/>
            <a:r>
              <a:rPr lang="en-US" sz="2800" dirty="0"/>
              <a:t>	</a:t>
            </a:r>
            <a:r>
              <a:rPr lang="vi-VN" sz="2800" dirty="0"/>
              <a:t>+</a:t>
            </a:r>
            <a:r>
              <a:rPr lang="en-US" sz="2800" dirty="0"/>
              <a:t> </a:t>
            </a:r>
            <a:r>
              <a:rPr lang="vi-VN" sz="2800" dirty="0"/>
              <a:t>giọt mưa mùa xuân</a:t>
            </a:r>
          </a:p>
          <a:p>
            <a:pPr algn="just"/>
            <a:r>
              <a:rPr lang="en-US" sz="2800" dirty="0"/>
              <a:t>	</a:t>
            </a:r>
            <a:r>
              <a:rPr lang="vi-VN" sz="2800" dirty="0"/>
              <a:t>+</a:t>
            </a:r>
            <a:r>
              <a:rPr lang="en-US" sz="2800" dirty="0"/>
              <a:t> </a:t>
            </a:r>
            <a:r>
              <a:rPr lang="vi-VN" sz="2800" dirty="0"/>
              <a:t>giọt âm thanh của tiếng chim chiền chiện</a:t>
            </a:r>
            <a:endParaRPr lang="en-US" sz="2800" dirty="0"/>
          </a:p>
          <a:p>
            <a:pPr algn="just"/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47900" y="3997035"/>
            <a:ext cx="247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endParaRPr lang="en-US" sz="2400" dirty="0"/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thính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giác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6700" y="3997035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từng</a:t>
            </a:r>
            <a:r>
              <a:rPr lang="en-US" sz="2400" i="1" dirty="0"/>
              <a:t> </a:t>
            </a:r>
            <a:r>
              <a:rPr lang="en-US" sz="2400" i="1" dirty="0" err="1"/>
              <a:t>giọt</a:t>
            </a:r>
            <a:r>
              <a:rPr lang="en-US" sz="2400" i="1" dirty="0"/>
              <a:t> long </a:t>
            </a:r>
            <a:r>
              <a:rPr lang="en-US" sz="2400" i="1" dirty="0" err="1"/>
              <a:t>lanh</a:t>
            </a:r>
            <a:r>
              <a:rPr lang="en-US" sz="2400" i="1" dirty="0"/>
              <a:t>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;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endParaRPr lang="en-US" sz="2400" dirty="0"/>
          </a:p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thị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giác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8600" y="5112604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 err="1">
                <a:solidFill>
                  <a:srgbClr val="7030A0"/>
                </a:solidFill>
              </a:rPr>
              <a:t>xúc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giác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0" y="4419601"/>
            <a:ext cx="0" cy="362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24500" y="4438336"/>
            <a:ext cx="0" cy="362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14443" y="4514536"/>
            <a:ext cx="0" cy="819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AutoShape 2" descr="data:image/jpeg;base64,/9j/4AAQSkZJRgABAQAAAQABAAD/2wCEAAkGBw0KCg0NBw0HBwcHBw0HBwcHBw8IDQcNFREWFhURFRYYHSggGBoxJxUVLTEtJSkrLi4uFx8zODMsNy45LisBCgoKDg0OFRAQFSsdFR0rLS0tLS0rLS0tLSstLSsrLSstLS0rLS0tLS0yKy0rLS0tKy0tKzcrKy0tKystLS03Lf/AABEIANYA7AMBIgACEQEDEQH/xAAcAAACAwEBAQEAAAAAAAAAAAAEBQIDBgEABwj/xAA+EAACAgIBAgQDBgIGCgMAAAAAAgEDBBIFESITITEyBhRBI0JRUmJxYYEVcoKSocEkM2NzkaKxwuHxByVT/8QAGgEAAgMBAQAAAAAAAAAAAAAAAgMBBAUABv/EACkRAAICAgICAQQBBQEAAAAAAAABAhEDIQQSMUFREyIyYUIUcZHh8AX/2gAMAwEAAhEDEQA/AAJjtILPd0YtaNSt118zxyMUhcpVX2hkTsoLYvcFF+iD0yWRGylUlmPPd3kvwcTraf7hsuFzPGqXf7hjLZ1DOFzfBt1f2ODVoZjl1Zp89RFkR3DnJthlFF0jcDa0MmcokZ0C6lRljljJtHRLJgvoYrZTkTqpUvqH7KeSv27SNFWtZClPGtGF9eqiYRcrkyErdiuw4q9xKyO4mkdwaSaIW2U5sdotVhpyEdotqq2YXJUC9SBbVZiePjSw5pwg7Gw4UbGqC2xbViSXpiMNooLlx+0S4ps6hNHHKx1OKhRvFZJIGpxWjuqYps4tWA7uDhjSTJHQOMokOCM9h4M47Dir2lj1kvD6HSlFhR0Ya1CHQLonxKv1oC2TqwpN+Cu1RxJ1IWweeTkdwa+SChW7jsz3FVy6sTRu0bXsFlrtsRVtehFWPSDRxocTK8Sr+ocmBZx92rdB0iBY1sfF2iKQHYwMqhePBba0MQXqA576qMYntEfIW7W6mfn+CZukMOHTt2D8le0G46NVgYtVso/HD7CYqkIsiojWkjh8UrWpVKkoyjIHwAXY+ylNdMKw5aFA7a+4XmbSIZ6rVQuuQSuO4PrrXUiGRtBRJQxNXKWgipLybJsJiCqySaMcuXtF5G+tokjCElg5QxbKkYZ9lZzQNbBVuEtBToS3bBZiMSzwX/QW5lf1Q5k0k6PtF6P7yw5fyK68UAEOupdfXKsUsNWwCFy7A6NqwUsg166jI/BBa0HupXXZsp1SaOLq21Y0XHX+IqmaGHGX6sQnTsOEqZotS6opRtlLK5L2mrLKLcq3WsVYNDXW9SfKX9uox4JVWvq5nySlk2DL7pUMMejUKmxVUFuy1UGfJ2LfaKWiWHS+xz5cAry9QqOQjUGOXCvzI66s7dXqL2bYItyYs+pXCx+YpcmeObqPg6iuO0tTIk80EJqKzg1+JwSs7E4kHrnU8zDJY/tsILWS3oC4z9wcwlRdBojTX3BcouoGrEoyBkHCKoki0arMFXhyEs2ylXidCvKKTOoyL17FK1at1Da4JtUF3rRXUbAMyjxF6iqY+6aDp9BPnU6sPwz9A5I+0Bkbk2JzJyC0hQFHaxdEnMhCCSN8qyC9XLEfVuoJDFnUBxONNx+Rsqh7N2mc4q/u6DnKt1rG48lRaZYg7QBfZ4l+po8SvWszfEp4lvU1ta9pXUbdhY1dsDsguprViF0EqGDhXsP2D5teqmfys2a29TT5y7KxheYT7SQZYYuRE0Fxykt9QzHzLG+pnKQyjLlWIlgj6RXvZqqrX1Cqcr8/YKcDM2GaxFguWBr8RsWWXZWrHJz0KLcP8gG+Mylean/JjHN+BvRmoMYy0ZfcZB41B5vdW7JcLHaVIBzo2+6/mIRYrGUr5p9elvedjlApJXfUlTRrosPSZ3D5ePS3++Gf0ov5gW4+0E5r0CVqXdDiKSs9pTbtnRWgLIbUDu+0UnmuA1ZHcW8cHVipS3QNaurFUsH5de3cguaC3B2hElTOvOwJPaxf1I2KNjogrYnWxVEkokNo4Mxn1YOzsz7PUVKxB3lnWBfS2FF0ar4cq7eppogB+HuOZcTxbd6U03Ts9/4z+w6vxf8AQq7MfJxN9luZX0XdZn06z5+nUuR4zcbLcFSFeSmvvIY9ct56hfJZmJZatu1z6JpoidqdOgI3xCirrVUiJ/zJ+ItYIRluWjm1fkLfEexfaIsr4bnI2nqnYH18vddXbCOng+D3+nUV05dtbStTvp9/v94co440wZTTL3+EkpoW1394LXxON+fvJvmOy6bvp+QFsfVf1i5SgncUA2vSL4jHp+84VRn0qrefsEDqzA9iaiXl2D2a9DzN59K/YJsr4phfuijNsEmQ+w7HhU/JHZsd5HxXP3IAX+JHYSupHQtx4uJeg0l7HC842wZVzBnUrLkrOngx/BDo1uNyS/iMa8zrBia5lfqGV5TxHqVMnET8An1OFKb57QuYAcuTzkNsttUhNnsLFnuD8vuBqq+41ceolOXkNpXZQDKr1Yc4tZVyGP2ioZKnRzVoQSeksddSqS6nYuyhvcTju/WetQ1/wDwN82pn26Y+DSr6vcvfkbKyTKfl6dZ8/wAfTr5jYrsw4Qc3SEHE8Tk5tvhYlTu6Ppc7pKpT0/NPTyNxxnw3gcU/i8q6ZD2oqJ4/f4X12iI8uvl/HyiSPJfEkY/2PHw6aao+Rf13uaPWZ6+czPn5/wATOvn2WWbu77v7OzZtf3/8ErLGH4q38+hyjGH7ZrOW+JErTpxSf6n2ZDpC9rRMdIX8P5GauyvGZWyP676dW8b/AB8gV9W/1W+j+zfsl/x6wVXdvkmiAzzZZ7YMpth1+Ynhaoml2/v383Wfp0/zAolmWdF9ne4M07F0TOvuFvvJ7BsIxnbu0++dZitH1X03PY7S33SOsvBJ1n1Knu2O5HVe4WW3fqB6vwRsOe5VF2XmlV1y6+ouvbb6jceFXbOcWU5GRswM8FroVtWXo0jkgeVOxBZ4ZGVG2EeiC1CqILEUFkFvQs1KifUWyD7BZIqzWGGQ4lzbDyuCNstTloXXt3E6FKZnuLa5NF+CmxlU2pC+3YFa8Dtyu4VHE2ybI5dYJ0Dq22KrqS1F1pgyj7KfCZtNNN7n0Tf2/vP8I/yk1n9Mf0LxuPVl/N51z5FtOI79HqfpPVoZesT5bxERE/z9QT5bHps/0iXT5F1Ts++qLs3Xy/GG/n1/Ep+NH/8ArcOXjR7s665E/wDxVUSNev8Aag08cYxhfsuwh9ODkT4nM8ezxLkd6rfC0eh58X07leG6q0+2esQvnP06BHxLjTjKtvH+Dlp3O9N6T1dYj6dJiYmPw/8AQq4XMSutIeN0t1q09unrOwXkTb85DJOQny/2T49z+LFyN16MsxERPTp06/t9So87t3Qu+yE2NzzN2vVjJ+tEn/DrPkPsS2qzzthH/IZz4m4/5LOeEjSm7XLpTTXtb+H79SzjMr0g7N2rtFilJp0zQXKjN9kqJ/3hVbJ4WnhJvv7/ANP4A+LGwf4faUo5snyMS9lVOMjdrwGPjotfYoMjasEW2/ZlqErQaoynOXSu0IY3Lvnb1NTz7+pjstu4s8VWJXkqfIn8x5b5Bmk6podVQ5IKnJkl84BWSU7nLEmdQ1XKJTbDCytwqquWbsBljSCUUG49fiN0QbVcWzLt0JcLx0+5jRz0VTM5HJqVRNDj/wDn91cjK24UqU/LSPsp12O1okwcszrYnk8OONmuvcUZYxukAyDFwqjPmxdJzY7YUsxfSsQetcDdi95BbZHQRKL8e3uD1sXaJ/I6v/wEiPqwwqbZSMkKdhvwajO4xcm3Lx9tHe75jHfT3tMw0fvESseX7iTOw8nJxMn5jvyMHIjIqT9E0qs6r+E+G09fr0kf8FXZl0O2LCW51Lrv4jz3rET08o9OsfX9EhdfG5llVsZfY92P8vS+leyMzdI9J6z6/X8ZDg8qb06e/wDv8FhvujC8Q0K1fi+zsR/0fxPrnAccl3h32omqJ9k++8tPX1/h0MBjYL15fy/hJ4NPZkO6Q03LPWVaZmOvp06RB9L+HIWvE0SVqqxFmN3brCL69es/zGYcH1cqlRHHjs+f/wDzDWiZ2L4UIjxx/TRF17d26f5mHxrdWHHxtzUcpyd11TdcWnXExP8AdL9f5zMz/MRKPzU5Oivll2m2jY8TkbLA5lu0xXGZOrGmoylZTOkuroZCWidj6sQycntKMiwX5d/aTF6ObFHMW7dTL5MjvkbNhFkSafFjSIgCtJ1JK2k6rF6h9E7AOwLaQeU2YKGgoksXqzdDY8FxW3SXgXfD/D7NDPBvcWlaazK5/LS+2JocXjdn2ZxKlpUVZueqlnL8jFatBhOU5JmbsKvE4ssjtmlkzRwr9jTO5aNvUtq5eNfcYx75ZicXmz/RxSoxeTOWWVn3a4X3yH3yLbmPJYkZ0wK0HcJsA7ZL0BJXYwO0krGK4nYsRRBGE2Yb4OP2lWJi9w5or8NRGfLqkPiRwcy7j74uwp8K1ez8yWr9VaPrHkbDF+N8S3T+kasjCdJl7XpjxU69OnWJido9evSIn6eZj8gXZK6qN43LnBdfK+GQpyi9eDccr8R8LWktivfl5ady1pjWJ43X7rMyxER1/wCs+UmK+Jvi3JzVmnHl8Hi/Z8pT2tkL/tJ8+v7deglf3Fdy9pdedvwkv7Ayyyl/oFVixZB27WLFYhoAKqfVhxg5QghgrHuEZMdo5M0Ft2wszLSa3bAebPaIxx2MYpzLBVeHZM9wvuk18SoPGgV5ORJF2IQxbS0WEgjrsOeH4xrGjtBeIwZuaDe8bhxSkGfzOSsa6ryW+Nx3N2wjAxFprBuW5CKVkMut1UxHxNlz5mXxsTzZNmvKUcUADk+S8RhNb3FPi7MXHpIY1jVIxc03KVsGYjsTtglXjy0dR6arZyarZ9zyHF1rBd7ADyeIxoy5vZXYA3yF2yAZElzGgKB3kIw6dvM5j0bDnFxtQ8uRRVEqNluNXqpZZZqemdQexilXZ2w26J7AubPaXIDZ0jIL7gPQpf3EGktmChy+gQe9QWHC7YF9naxZhsJBcMWI4HW5Z4hzidQ0otIZlnaAV3Hr7dhaxfcEgO+QDIYMtF+VJfxIdjQG8h3F4c3NBRiYs2v6G84Li4rVZdTuVyFij+zSwYe7/QRxPHRSsDGy3UlY0Kon5DNhTBXbLK2bcIRhEvuyjHfET7dRn85sJeY7upqcTD0lZi8rP3nS8CJJ8wtfaCLHmH46beRq5CvkIVY82MP8XB+zg5hYkKXvl6z0/Ao5czk6iKczf3AVga5Rap5uDoptC+2QSV2YPsrLKMUsqaiiKPYVAxiO05XVqdeSpOXZjEqKbWB5O2serUYlSFvbLK1F3JtqM4EfP2arI3ArmE0K1y+7oET3GY+a7x5i37KamTD12TOGidoBkBd0glsE40LQNDk4sB7CMOWetjKCtz3iA+xyHI6kpBDQDfKzYwdSviDvj+Pj1FzzfTRZwYnKVFXC8Vr3OaONa1Kk6VqBchmqqt5mXOUs0z0eHEoRKuS5CFX1MjyHJTZZ6nOX5DZhRVOzmxxeKoRtlHlcly1HwP8Aj52OcrX2yE8ZX2lvJ0dpHapmPezHa9w+4yj6glWF3f2xsn2aj8+S1SGZJ2ieVkeGvQRWZU7eoZlyzAHy8yRihFLYEK8s+4vQoPZQQbOK5zYMLJih6AdHGoJpGpHx9iO5SkndC3S8BEsCX2FrP2gNrbHQjs6bPLITXAIs6kXy4Ua4t+CIINkzXxI/bI2TL2EnxA2yyWONBrIrCkYlrO/+2P8Ajn2M/ZX3mo+H8OW6G9yEuhYyVQyrx9lAM1YUe3J4amezn7jNxX2KrQutgp6l7lDqX4hRPbHF7mKxjx+NsxMmoqx0IW6GXE4+2pol7VAcRIrU7k36qZGVvJI2+LgUFZ7MzNTJ8tym3b1CuTvljPXVSzGjxOPFbYPJ5S/FA9j7SXYXc5VNMh3HY87GjNpRM+cl1NTxidqhd9WxVgpqql91mqmRJlJ+RdbStYI0ks7K7gCckbjhJqyHYQyKQ1gGfKKZyxyxyJjCR9QsoZQJ5ZWNJyFQkur7jzmPJfkXJUdqcuVihScHNAk3cpmTrMU2WExR3lkMi3VRJmZUh+TZsJ8ldi9ggvYYVg5GxHlJ2rK8FdQm6ibBjqM7Bb2I8HjvGt9Dd8bhLTXBRxXG+H3dA/Lt8NRzzd9DXIW8mxnMtBplZGzAdy7EV1dkUJmgrdQrIU9jY82MWFKlZMFbKsXE2YfYuP4almLiall7eGpTy5nN0jW4+Ctsi9uovyMoEz87UV15TMw7Fx3VsZyeT1XWI5ijxCL8aEcdZ2jJoXUXLJKDoxZTbZm348KwcLVhhaqluMhMs8nEhNs77VA8u3tGLIL89O0GL2ifZmM2+dgObZCcuvuB/CNeFUWYdaKnsIbE3Qq6DlQ6NH6Gz1EGV7jx48Pi8mdkB9iw6eLDFlLuA5Fpw8OxIlAFjguRJ48XoBl/Grs3Q1WBgL6njxXz/kAvI1amEXyMzzOSx48Hh8jREr7MWz7Tx4tT8EyBpp3bzGWHiqp48Iyt9SxxUrDGbRfIRcpltHU4eB4yTls156hozF90yxyqTx4260ZUh3x90qOUftPHjMzrZSZU7B2LHaePFefg6PknYwvzJ7Tx4OPoL2Z/JjuBmU8eNKHgOIPYoPKnjxZiWYn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4" descr="data:image/jpeg;base64,/9j/4AAQSkZJRgABAQAAAQABAAD/2wCEAAkGBw0KCg0NBw0HBwcHBw0HBwcHBw8IDQcNFREWFhURFRYYHSggGBoxJxUVLTEtJSkrLi4uFx8zODMsNy45LisBCgoKDg0OFRAQFSsdFR0rLS0tLS0rLS0tLSstLSsrLSstLS0rLS0tLS0yKy0rLS0tKy0tKzcrKy0tKystLS03Lf/AABEIANYA7AMBIgACEQEDEQH/xAAcAAACAwEBAQEAAAAAAAAAAAAEBQIDBgEABwj/xAA+EAACAgIBAgQDBgIGCgMAAAAAAgEDBBIFESITITEyBhRBI0JRUmJxYYEVcoKSocEkM2NzkaKxwuHxByVT/8QAGgEAAgMBAQAAAAAAAAAAAAAAAgMBBAUABv/EACkRAAICAgICAQQBBQEAAAAAAAABAhEDIQQSMUFREyIyYUIUcZHh8AX/2gAMAwEAAhEDEQA/AAJjtILPd0YtaNSt118zxyMUhcpVX2hkTsoLYvcFF+iD0yWRGylUlmPPd3kvwcTraf7hsuFzPGqXf7hjLZ1DOFzfBt1f2ODVoZjl1Zp89RFkR3DnJthlFF0jcDa0MmcokZ0C6lRljljJtHRLJgvoYrZTkTqpUvqH7KeSv27SNFWtZClPGtGF9eqiYRcrkyErdiuw4q9xKyO4mkdwaSaIW2U5sdotVhpyEdotqq2YXJUC9SBbVZiePjSw5pwg7Gw4UbGqC2xbViSXpiMNooLlx+0S4ps6hNHHKx1OKhRvFZJIGpxWjuqYps4tWA7uDhjSTJHQOMokOCM9h4M47Dir2lj1kvD6HSlFhR0Ya1CHQLonxKv1oC2TqwpN+Cu1RxJ1IWweeTkdwa+SChW7jsz3FVy6sTRu0bXsFlrtsRVtehFWPSDRxocTK8Sr+ocmBZx92rdB0iBY1sfF2iKQHYwMqhePBba0MQXqA576qMYntEfIW7W6mfn+CZukMOHTt2D8le0G46NVgYtVso/HD7CYqkIsiojWkjh8UrWpVKkoyjIHwAXY+ylNdMKw5aFA7a+4XmbSIZ6rVQuuQSuO4PrrXUiGRtBRJQxNXKWgipLybJsJiCqySaMcuXtF5G+tokjCElg5QxbKkYZ9lZzQNbBVuEtBToS3bBZiMSzwX/QW5lf1Q5k0k6PtF6P7yw5fyK68UAEOupdfXKsUsNWwCFy7A6NqwUsg166jI/BBa0HupXXZsp1SaOLq21Y0XHX+IqmaGHGX6sQnTsOEqZotS6opRtlLK5L2mrLKLcq3WsVYNDXW9SfKX9uox4JVWvq5nySlk2DL7pUMMejUKmxVUFuy1UGfJ2LfaKWiWHS+xz5cAry9QqOQjUGOXCvzI66s7dXqL2bYItyYs+pXCx+YpcmeObqPg6iuO0tTIk80EJqKzg1+JwSs7E4kHrnU8zDJY/tsILWS3oC4z9wcwlRdBojTX3BcouoGrEoyBkHCKoki0arMFXhyEs2ylXidCvKKTOoyL17FK1at1Da4JtUF3rRXUbAMyjxF6iqY+6aDp9BPnU6sPwz9A5I+0Bkbk2JzJyC0hQFHaxdEnMhCCSN8qyC9XLEfVuoJDFnUBxONNx+Rsqh7N2mc4q/u6DnKt1rG48lRaZYg7QBfZ4l+po8SvWszfEp4lvU1ta9pXUbdhY1dsDsguprViF0EqGDhXsP2D5teqmfys2a29TT5y7KxheYT7SQZYYuRE0Fxykt9QzHzLG+pnKQyjLlWIlgj6RXvZqqrX1Cqcr8/YKcDM2GaxFguWBr8RsWWXZWrHJz0KLcP8gG+Mylean/JjHN+BvRmoMYy0ZfcZB41B5vdW7JcLHaVIBzo2+6/mIRYrGUr5p9elvedjlApJXfUlTRrosPSZ3D5ePS3++Gf0ov5gW4+0E5r0CVqXdDiKSs9pTbtnRWgLIbUDu+0UnmuA1ZHcW8cHVipS3QNaurFUsH5de3cguaC3B2hElTOvOwJPaxf1I2KNjogrYnWxVEkokNo4Mxn1YOzsz7PUVKxB3lnWBfS2FF0ar4cq7eppogB+HuOZcTxbd6U03Ts9/4z+w6vxf8AQq7MfJxN9luZX0XdZn06z5+nUuR4zcbLcFSFeSmvvIY9ct56hfJZmJZatu1z6JpoidqdOgI3xCirrVUiJ/zJ+ItYIRluWjm1fkLfEexfaIsr4bnI2nqnYH18vddXbCOng+D3+nUV05dtbStTvp9/v94co440wZTTL3+EkpoW1394LXxON+fvJvmOy6bvp+QFsfVf1i5SgncUA2vSL4jHp+84VRn0qrefsEDqzA9iaiXl2D2a9DzN59K/YJsr4phfuijNsEmQ+w7HhU/JHZsd5HxXP3IAX+JHYSupHQtx4uJeg0l7HC842wZVzBnUrLkrOngx/BDo1uNyS/iMa8zrBia5lfqGV5TxHqVMnET8An1OFKb57QuYAcuTzkNsttUhNnsLFnuD8vuBqq+41ceolOXkNpXZQDKr1Yc4tZVyGP2ioZKnRzVoQSeksddSqS6nYuyhvcTju/WetQ1/wDwN82pn26Y+DSr6vcvfkbKyTKfl6dZ8/wAfTr5jYrsw4Qc3SEHE8Tk5tvhYlTu6Ppc7pKpT0/NPTyNxxnw3gcU/i8q6ZD2oqJ4/f4X12iI8uvl/HyiSPJfEkY/2PHw6aao+Rf13uaPWZ6+czPn5/wATOvn2WWbu77v7OzZtf3/8ErLGH4q38+hyjGH7ZrOW+JErTpxSf6n2ZDpC9rRMdIX8P5GauyvGZWyP676dW8b/AB8gV9W/1W+j+zfsl/x6wVXdvkmiAzzZZ7YMpth1+Ynhaoml2/v383Wfp0/zAolmWdF9ne4M07F0TOvuFvvJ7BsIxnbu0++dZitH1X03PY7S33SOsvBJ1n1Knu2O5HVe4WW3fqB6vwRsOe5VF2XmlV1y6+ouvbb6jceFXbOcWU5GRswM8FroVtWXo0jkgeVOxBZ4ZGVG2EeiC1CqILEUFkFvQs1KifUWyD7BZIqzWGGQ4lzbDyuCNstTloXXt3E6FKZnuLa5NF+CmxlU2pC+3YFa8Dtyu4VHE2ybI5dYJ0Dq22KrqS1F1pgyj7KfCZtNNN7n0Tf2/vP8I/yk1n9Mf0LxuPVl/N51z5FtOI79HqfpPVoZesT5bxERE/z9QT5bHps/0iXT5F1Ts++qLs3Xy/GG/n1/Ep+NH/8ArcOXjR7s665E/wDxVUSNev8Aag08cYxhfsuwh9ODkT4nM8ezxLkd6rfC0eh58X07leG6q0+2esQvnP06BHxLjTjKtvH+Dlp3O9N6T1dYj6dJiYmPw/8AQq4XMSutIeN0t1q09unrOwXkTb85DJOQny/2T49z+LFyN16MsxERPTp06/t9So87t3Qu+yE2NzzN2vVjJ+tEn/DrPkPsS2qzzthH/IZz4m4/5LOeEjSm7XLpTTXtb+H79SzjMr0g7N2rtFilJp0zQXKjN9kqJ/3hVbJ4WnhJvv7/ANP4A+LGwf4faUo5snyMS9lVOMjdrwGPjotfYoMjasEW2/ZlqErQaoynOXSu0IY3Lvnb1NTz7+pjstu4s8VWJXkqfIn8x5b5Bmk6podVQ5IKnJkl84BWSU7nLEmdQ1XKJTbDCytwqquWbsBljSCUUG49fiN0QbVcWzLt0JcLx0+5jRz0VTM5HJqVRNDj/wDn91cjK24UqU/LSPsp12O1okwcszrYnk8OONmuvcUZYxukAyDFwqjPmxdJzY7YUsxfSsQetcDdi95BbZHQRKL8e3uD1sXaJ/I6v/wEiPqwwqbZSMkKdhvwajO4xcm3Lx9tHe75jHfT3tMw0fvESseX7iTOw8nJxMn5jvyMHIjIqT9E0qs6r+E+G09fr0kf8FXZl0O2LCW51Lrv4jz3rET08o9OsfX9EhdfG5llVsZfY92P8vS+leyMzdI9J6z6/X8ZDg8qb06e/wDv8FhvujC8Q0K1fi+zsR/0fxPrnAccl3h32omqJ9k++8tPX1/h0MBjYL15fy/hJ4NPZkO6Q03LPWVaZmOvp06RB9L+HIWvE0SVqqxFmN3brCL69es/zGYcH1cqlRHHjs+f/wDzDWiZ2L4UIjxx/TRF17d26f5mHxrdWHHxtzUcpyd11TdcWnXExP8AdL9f5zMz/MRKPzU5Oivll2m2jY8TkbLA5lu0xXGZOrGmoylZTOkuroZCWidj6sQycntKMiwX5d/aTF6ObFHMW7dTL5MjvkbNhFkSafFjSIgCtJ1JK2k6rF6h9E7AOwLaQeU2YKGgoksXqzdDY8FxW3SXgXfD/D7NDPBvcWlaazK5/LS+2JocXjdn2ZxKlpUVZueqlnL8jFatBhOU5JmbsKvE4ssjtmlkzRwr9jTO5aNvUtq5eNfcYx75ZicXmz/RxSoxeTOWWVn3a4X3yH3yLbmPJYkZ0wK0HcJsA7ZL0BJXYwO0krGK4nYsRRBGE2Yb4OP2lWJi9w5or8NRGfLqkPiRwcy7j74uwp8K1ez8yWr9VaPrHkbDF+N8S3T+kasjCdJl7XpjxU69OnWJido9evSIn6eZj8gXZK6qN43LnBdfK+GQpyi9eDccr8R8LWktivfl5ady1pjWJ43X7rMyxER1/wCs+UmK+Jvi3JzVmnHl8Hi/Z8pT2tkL/tJ8+v7deglf3Fdy9pdedvwkv7Ayyyl/oFVixZB27WLFYhoAKqfVhxg5QghgrHuEZMdo5M0Ft2wszLSa3bAebPaIxx2MYpzLBVeHZM9wvuk18SoPGgV5ORJF2IQxbS0WEgjrsOeH4xrGjtBeIwZuaDe8bhxSkGfzOSsa6ryW+Nx3N2wjAxFprBuW5CKVkMut1UxHxNlz5mXxsTzZNmvKUcUADk+S8RhNb3FPi7MXHpIY1jVIxc03KVsGYjsTtglXjy0dR6arZyarZ9zyHF1rBd7ADyeIxoy5vZXYA3yF2yAZElzGgKB3kIw6dvM5j0bDnFxtQ8uRRVEqNluNXqpZZZqemdQexilXZ2w26J7AubPaXIDZ0jIL7gPQpf3EGktmChy+gQe9QWHC7YF9naxZhsJBcMWI4HW5Z4hzidQ0otIZlnaAV3Hr7dhaxfcEgO+QDIYMtF+VJfxIdjQG8h3F4c3NBRiYs2v6G84Li4rVZdTuVyFij+zSwYe7/QRxPHRSsDGy3UlY0Kon5DNhTBXbLK2bcIRhEvuyjHfET7dRn85sJeY7upqcTD0lZi8rP3nS8CJJ8wtfaCLHmH46beRq5CvkIVY82MP8XB+zg5hYkKXvl6z0/Ao5czk6iKczf3AVga5Rap5uDoptC+2QSV2YPsrLKMUsqaiiKPYVAxiO05XVqdeSpOXZjEqKbWB5O2serUYlSFvbLK1F3JtqM4EfP2arI3ArmE0K1y+7oET3GY+a7x5i37KamTD12TOGidoBkBd0glsE40LQNDk4sB7CMOWetjKCtz3iA+xyHI6kpBDQDfKzYwdSviDvj+Pj1FzzfTRZwYnKVFXC8Vr3OaONa1Kk6VqBchmqqt5mXOUs0z0eHEoRKuS5CFX1MjyHJTZZ6nOX5DZhRVOzmxxeKoRtlHlcly1HwP8Aj52OcrX2yE8ZX2lvJ0dpHapmPezHa9w+4yj6glWF3f2xsn2aj8+S1SGZJ2ieVkeGvQRWZU7eoZlyzAHy8yRihFLYEK8s+4vQoPZQQbOK5zYMLJih6AdHGoJpGpHx9iO5SkndC3S8BEsCX2FrP2gNrbHQjs6bPLITXAIs6kXy4Ua4t+CIINkzXxI/bI2TL2EnxA2yyWONBrIrCkYlrO/+2P8Ajn2M/ZX3mo+H8OW6G9yEuhYyVQyrx9lAM1YUe3J4amezn7jNxX2KrQutgp6l7lDqX4hRPbHF7mKxjx+NsxMmoqx0IW6GXE4+2pol7VAcRIrU7k36qZGVvJI2+LgUFZ7MzNTJ8tym3b1CuTvljPXVSzGjxOPFbYPJ5S/FA9j7SXYXc5VNMh3HY87GjNpRM+cl1NTxidqhd9WxVgpqql91mqmRJlJ+RdbStYI0ks7K7gCckbjhJqyHYQyKQ1gGfKKZyxyxyJjCR9QsoZQJ5ZWNJyFQkur7jzmPJfkXJUdqcuVihScHNAk3cpmTrMU2WExR3lkMi3VRJmZUh+TZsJ8ldi9ggvYYVg5GxHlJ2rK8FdQm6ibBjqM7Bb2I8HjvGt9Dd8bhLTXBRxXG+H3dA/Lt8NRzzd9DXIW8mxnMtBplZGzAdy7EV1dkUJmgrdQrIU9jY82MWFKlZMFbKsXE2YfYuP4almLiall7eGpTy5nN0jW4+Ctsi9uovyMoEz87UV15TMw7Fx3VsZyeT1XWI5ijxCL8aEcdZ2jJoXUXLJKDoxZTbZm348KwcLVhhaqluMhMs8nEhNs77VA8u3tGLIL89O0GL2ifZmM2+dgObZCcuvuB/CNeFUWYdaKnsIbE3Qq6DlQ6NH6Gz1EGV7jx48Pi8mdkB9iw6eLDFlLuA5Fpw8OxIlAFjguRJ48XoBl/Grs3Q1WBgL6njxXz/kAvI1amEXyMzzOSx48Hh8jREr7MWz7Tx4tT8EyBpp3bzGWHiqp48Iyt9SxxUrDGbRfIRcpltHU4eB4yTls156hozF90yxyqTx4260ZUh3x90qOUftPHjMzrZSZU7B2LHaePFefg6PknYwvzJ7Tx4OPoL2Z/JjuBmU8eNKHgOIPYoPKnjxZiWYn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6" descr="data:image/jpeg;base64,/9j/4AAQSkZJRgABAQAAAQABAAD/2wCEAAkGBw0KCg0NBw0HBwcHBw0HBwcHBw8IDQcNFREWFhURFRYYHSggGBoxJxUVLTEtJSkrLi4uFx8zODMsNy45LisBCgoKDg0OFRAQFSsdFR0rLS0tLS0rLS0tLSstLSsrLSstLS0rLS0tLS0yKy0rLS0tKy0tKzcrKy0tKystLS03Lf/AABEIANYA7AMBIgACEQEDEQH/xAAcAAACAwEBAQEAAAAAAAAAAAAEBQIDBgEABwj/xAA+EAACAgIBAgQDBgIGCgMAAAAAAgEDBBIFESITITEyBhRBI0JRUmJxYYEVcoKSocEkM2NzkaKxwuHxByVT/8QAGgEAAgMBAQAAAAAAAAAAAAAAAgMBBAUABv/EACkRAAICAgICAQQBBQEAAAAAAAABAhEDIQQSMUFREyIyYUIUcZHh8AX/2gAMAwEAAhEDEQA/AAJjtILPd0YtaNSt118zxyMUhcpVX2hkTsoLYvcFF+iD0yWRGylUlmPPd3kvwcTraf7hsuFzPGqXf7hjLZ1DOFzfBt1f2ODVoZjl1Zp89RFkR3DnJthlFF0jcDa0MmcokZ0C6lRljljJtHRLJgvoYrZTkTqpUvqH7KeSv27SNFWtZClPGtGF9eqiYRcrkyErdiuw4q9xKyO4mkdwaSaIW2U5sdotVhpyEdotqq2YXJUC9SBbVZiePjSw5pwg7Gw4UbGqC2xbViSXpiMNooLlx+0S4ps6hNHHKx1OKhRvFZJIGpxWjuqYps4tWA7uDhjSTJHQOMokOCM9h4M47Dir2lj1kvD6HSlFhR0Ya1CHQLonxKv1oC2TqwpN+Cu1RxJ1IWweeTkdwa+SChW7jsz3FVy6sTRu0bXsFlrtsRVtehFWPSDRxocTK8Sr+ocmBZx92rdB0iBY1sfF2iKQHYwMqhePBba0MQXqA576qMYntEfIW7W6mfn+CZukMOHTt2D8le0G46NVgYtVso/HD7CYqkIsiojWkjh8UrWpVKkoyjIHwAXY+ylNdMKw5aFA7a+4XmbSIZ6rVQuuQSuO4PrrXUiGRtBRJQxNXKWgipLybJsJiCqySaMcuXtF5G+tokjCElg5QxbKkYZ9lZzQNbBVuEtBToS3bBZiMSzwX/QW5lf1Q5k0k6PtF6P7yw5fyK68UAEOupdfXKsUsNWwCFy7A6NqwUsg166jI/BBa0HupXXZsp1SaOLq21Y0XHX+IqmaGHGX6sQnTsOEqZotS6opRtlLK5L2mrLKLcq3WsVYNDXW9SfKX9uox4JVWvq5nySlk2DL7pUMMejUKmxVUFuy1UGfJ2LfaKWiWHS+xz5cAry9QqOQjUGOXCvzI66s7dXqL2bYItyYs+pXCx+YpcmeObqPg6iuO0tTIk80EJqKzg1+JwSs7E4kHrnU8zDJY/tsILWS3oC4z9wcwlRdBojTX3BcouoGrEoyBkHCKoki0arMFXhyEs2ylXidCvKKTOoyL17FK1at1Da4JtUF3rRXUbAMyjxF6iqY+6aDp9BPnU6sPwz9A5I+0Bkbk2JzJyC0hQFHaxdEnMhCCSN8qyC9XLEfVuoJDFnUBxONNx+Rsqh7N2mc4q/u6DnKt1rG48lRaZYg7QBfZ4l+po8SvWszfEp4lvU1ta9pXUbdhY1dsDsguprViF0EqGDhXsP2D5teqmfys2a29TT5y7KxheYT7SQZYYuRE0Fxykt9QzHzLG+pnKQyjLlWIlgj6RXvZqqrX1Cqcr8/YKcDM2GaxFguWBr8RsWWXZWrHJz0KLcP8gG+Mylean/JjHN+BvRmoMYy0ZfcZB41B5vdW7JcLHaVIBzo2+6/mIRYrGUr5p9elvedjlApJXfUlTRrosPSZ3D5ePS3++Gf0ov5gW4+0E5r0CVqXdDiKSs9pTbtnRWgLIbUDu+0UnmuA1ZHcW8cHVipS3QNaurFUsH5de3cguaC3B2hElTOvOwJPaxf1I2KNjogrYnWxVEkokNo4Mxn1YOzsz7PUVKxB3lnWBfS2FF0ar4cq7eppogB+HuOZcTxbd6U03Ts9/4z+w6vxf8AQq7MfJxN9luZX0XdZn06z5+nUuR4zcbLcFSFeSmvvIY9ct56hfJZmJZatu1z6JpoidqdOgI3xCirrVUiJ/zJ+ItYIRluWjm1fkLfEexfaIsr4bnI2nqnYH18vddXbCOng+D3+nUV05dtbStTvp9/v94co440wZTTL3+EkpoW1394LXxON+fvJvmOy6bvp+QFsfVf1i5SgncUA2vSL4jHp+84VRn0qrefsEDqzA9iaiXl2D2a9DzN59K/YJsr4phfuijNsEmQ+w7HhU/JHZsd5HxXP3IAX+JHYSupHQtx4uJeg0l7HC842wZVzBnUrLkrOngx/BDo1uNyS/iMa8zrBia5lfqGV5TxHqVMnET8An1OFKb57QuYAcuTzkNsttUhNnsLFnuD8vuBqq+41ceolOXkNpXZQDKr1Yc4tZVyGP2ioZKnRzVoQSeksddSqS6nYuyhvcTju/WetQ1/wDwN82pn26Y+DSr6vcvfkbKyTKfl6dZ8/wAfTr5jYrsw4Qc3SEHE8Tk5tvhYlTu6Ppc7pKpT0/NPTyNxxnw3gcU/i8q6ZD2oqJ4/f4X12iI8uvl/HyiSPJfEkY/2PHw6aao+Rf13uaPWZ6+czPn5/wATOvn2WWbu77v7OzZtf3/8ErLGH4q38+hyjGH7ZrOW+JErTpxSf6n2ZDpC9rRMdIX8P5GauyvGZWyP676dW8b/AB8gV9W/1W+j+zfsl/x6wVXdvkmiAzzZZ7YMpth1+Ynhaoml2/v383Wfp0/zAolmWdF9ne4M07F0TOvuFvvJ7BsIxnbu0++dZitH1X03PY7S33SOsvBJ1n1Knu2O5HVe4WW3fqB6vwRsOe5VF2XmlV1y6+ouvbb6jceFXbOcWU5GRswM8FroVtWXo0jkgeVOxBZ4ZGVG2EeiC1CqILEUFkFvQs1KifUWyD7BZIqzWGGQ4lzbDyuCNstTloXXt3E6FKZnuLa5NF+CmxlU2pC+3YFa8Dtyu4VHE2ybI5dYJ0Dq22KrqS1F1pgyj7KfCZtNNN7n0Tf2/vP8I/yk1n9Mf0LxuPVl/N51z5FtOI79HqfpPVoZesT5bxERE/z9QT5bHps/0iXT5F1Ts++qLs3Xy/GG/n1/Ep+NH/8ArcOXjR7s665E/wDxVUSNev8Aag08cYxhfsuwh9ODkT4nM8ezxLkd6rfC0eh58X07leG6q0+2esQvnP06BHxLjTjKtvH+Dlp3O9N6T1dYj6dJiYmPw/8AQq4XMSutIeN0t1q09unrOwXkTb85DJOQny/2T49z+LFyN16MsxERPTp06/t9So87t3Qu+yE2NzzN2vVjJ+tEn/DrPkPsS2qzzthH/IZz4m4/5LOeEjSm7XLpTTXtb+H79SzjMr0g7N2rtFilJp0zQXKjN9kqJ/3hVbJ4WnhJvv7/ANP4A+LGwf4faUo5snyMS9lVOMjdrwGPjotfYoMjasEW2/ZlqErQaoynOXSu0IY3Lvnb1NTz7+pjstu4s8VWJXkqfIn8x5b5Bmk6podVQ5IKnJkl84BWSU7nLEmdQ1XKJTbDCytwqquWbsBljSCUUG49fiN0QbVcWzLt0JcLx0+5jRz0VTM5HJqVRNDj/wDn91cjK24UqU/LSPsp12O1okwcszrYnk8OONmuvcUZYxukAyDFwqjPmxdJzY7YUsxfSsQetcDdi95BbZHQRKL8e3uD1sXaJ/I6v/wEiPqwwqbZSMkKdhvwajO4xcm3Lx9tHe75jHfT3tMw0fvESseX7iTOw8nJxMn5jvyMHIjIqT9E0qs6r+E+G09fr0kf8FXZl0O2LCW51Lrv4jz3rET08o9OsfX9EhdfG5llVsZfY92P8vS+leyMzdI9J6z6/X8ZDg8qb06e/wDv8FhvujC8Q0K1fi+zsR/0fxPrnAccl3h32omqJ9k++8tPX1/h0MBjYL15fy/hJ4NPZkO6Q03LPWVaZmOvp06RB9L+HIWvE0SVqqxFmN3brCL69es/zGYcH1cqlRHHjs+f/wDzDWiZ2L4UIjxx/TRF17d26f5mHxrdWHHxtzUcpyd11TdcWnXExP8AdL9f5zMz/MRKPzU5Oivll2m2jY8TkbLA5lu0xXGZOrGmoylZTOkuroZCWidj6sQycntKMiwX5d/aTF6ObFHMW7dTL5MjvkbNhFkSafFjSIgCtJ1JK2k6rF6h9E7AOwLaQeU2YKGgoksXqzdDY8FxW3SXgXfD/D7NDPBvcWlaazK5/LS+2JocXjdn2ZxKlpUVZueqlnL8jFatBhOU5JmbsKvE4ssjtmlkzRwr9jTO5aNvUtq5eNfcYx75ZicXmz/RxSoxeTOWWVn3a4X3yH3yLbmPJYkZ0wK0HcJsA7ZL0BJXYwO0krGK4nYsRRBGE2Yb4OP2lWJi9w5or8NRGfLqkPiRwcy7j74uwp8K1ez8yWr9VaPrHkbDF+N8S3T+kasjCdJl7XpjxU69OnWJido9evSIn6eZj8gXZK6qN43LnBdfK+GQpyi9eDccr8R8LWktivfl5ady1pjWJ43X7rMyxER1/wCs+UmK+Jvi3JzVmnHl8Hi/Z8pT2tkL/tJ8+v7deglf3Fdy9pdedvwkv7Ayyyl/oFVixZB27WLFYhoAKqfVhxg5QghgrHuEZMdo5M0Ft2wszLSa3bAebPaIxx2MYpzLBVeHZM9wvuk18SoPGgV5ORJF2IQxbS0WEgjrsOeH4xrGjtBeIwZuaDe8bhxSkGfzOSsa6ryW+Nx3N2wjAxFprBuW5CKVkMut1UxHxNlz5mXxsTzZNmvKUcUADk+S8RhNb3FPi7MXHpIY1jVIxc03KVsGYjsTtglXjy0dR6arZyarZ9zyHF1rBd7ADyeIxoy5vZXYA3yF2yAZElzGgKB3kIw6dvM5j0bDnFxtQ8uRRVEqNluNXqpZZZqemdQexilXZ2w26J7AubPaXIDZ0jIL7gPQpf3EGktmChy+gQe9QWHC7YF9naxZhsJBcMWI4HW5Z4hzidQ0otIZlnaAV3Hr7dhaxfcEgO+QDIYMtF+VJfxIdjQG8h3F4c3NBRiYs2v6G84Li4rVZdTuVyFij+zSwYe7/QRxPHRSsDGy3UlY0Kon5DNhTBXbLK2bcIRhEvuyjHfET7dRn85sJeY7upqcTD0lZi8rP3nS8CJJ8wtfaCLHmH46beRq5CvkIVY82MP8XB+zg5hYkKXvl6z0/Ao5czk6iKczf3AVga5Rap5uDoptC+2QSV2YPsrLKMUsqaiiKPYVAxiO05XVqdeSpOXZjEqKbWB5O2serUYlSFvbLK1F3JtqM4EfP2arI3ArmE0K1y+7oET3GY+a7x5i37KamTD12TOGidoBkBd0glsE40LQNDk4sB7CMOWetjKCtz3iA+xyHI6kpBDQDfKzYwdSviDvj+Pj1FzzfTRZwYnKVFXC8Vr3OaONa1Kk6VqBchmqqt5mXOUs0z0eHEoRKuS5CFX1MjyHJTZZ6nOX5DZhRVOzmxxeKoRtlHlcly1HwP8Aj52OcrX2yE8ZX2lvJ0dpHapmPezHa9w+4yj6glWF3f2xsn2aj8+S1SGZJ2ieVkeGvQRWZU7eoZlyzAHy8yRihFLYEK8s+4vQoPZQQbOK5zYMLJih6AdHGoJpGpHx9iO5SkndC3S8BEsCX2FrP2gNrbHQjs6bPLITXAIs6kXy4Ua4t+CIINkzXxI/bI2TL2EnxA2yyWONBrIrCkYlrO/+2P8Ajn2M/ZX3mo+H8OW6G9yEuhYyVQyrx9lAM1YUe3J4amezn7jNxX2KrQutgp6l7lDqX4hRPbHF7mKxjx+NsxMmoqx0IW6GXE4+2pol7VAcRIrU7k36qZGVvJI2+LgUFZ7MzNTJ8tym3b1CuTvljPXVSzGjxOPFbYPJ5S/FA9j7SXYXc5VNMh3HY87GjNpRM+cl1NTxidqhd9WxVgpqql91mqmRJlJ+RdbStYI0ks7K7gCckbjhJqyHYQyKQ1gGfKKZyxyxyJjCR9QsoZQJ5ZWNJyFQkur7jzmPJfkXJUdqcuVihScHNAk3cpmTrMU2WExR3lkMi3VRJmZUh+TZsJ8ldi9ggvYYVg5GxHlJ2rK8FdQm6ibBjqM7Bb2I8HjvGt9Dd8bhLTXBRxXG+H3dA/Lt8NRzzd9DXIW8mxnMtBplZGzAdy7EV1dkUJmgrdQrIU9jY82MWFKlZMFbKsXE2YfYuP4almLiall7eGpTy5nN0jW4+Ctsi9uovyMoEz87UV15TMw7Fx3VsZyeT1XWI5ijxCL8aEcdZ2jJoXUXLJKDoxZTbZm348KwcLVhhaqluMhMs8nEhNs77VA8u3tGLIL89O0GL2ifZmM2+dgObZCcuvuB/CNeFUWYdaKnsIbE3Qq6DlQ6NH6Gz1EGV7jx48Pi8mdkB9iw6eLDFlLuA5Fpw8OxIlAFjguRJ48XoBl/Grs3Q1WBgL6njxXz/kAvI1amEXyMzzOSx48Hh8jREr7MWz7Tx4tT8EyBpp3bzGWHiqp48Iyt9SxxUrDGbRfIRcpltHU4eB4yTls156hozF90yxyqTx4260ZUh3x90qOUftPHjMzrZSZU7B2LHaePFefg6PknYwvzJ7Tx4OPoL2Z/JjuBmU8eNKHgOIPYoPKnjxZiWYn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 descr="C:\Users\PhiLong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64" y="677077"/>
            <a:ext cx="1825336" cy="16551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6007" y="4025161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tôi</a:t>
            </a:r>
            <a:r>
              <a:rPr lang="en-US" sz="2400" i="1" dirty="0"/>
              <a:t> </a:t>
            </a:r>
            <a:r>
              <a:rPr lang="en-US" sz="2400" i="1" dirty="0" err="1"/>
              <a:t>đưa</a:t>
            </a:r>
            <a:r>
              <a:rPr lang="en-US" sz="2400" i="1" dirty="0"/>
              <a:t> </a:t>
            </a:r>
            <a:r>
              <a:rPr lang="en-US" sz="2400" i="1" dirty="0" err="1"/>
              <a:t>tay</a:t>
            </a:r>
            <a:r>
              <a:rPr lang="en-US" sz="2400" i="1" dirty="0"/>
              <a:t> </a:t>
            </a:r>
            <a:r>
              <a:rPr lang="en-US" sz="2400" i="1" dirty="0" err="1"/>
              <a:t>tôi</a:t>
            </a:r>
            <a:r>
              <a:rPr lang="en-US" sz="2400" i="1" dirty="0"/>
              <a:t> </a:t>
            </a:r>
            <a:r>
              <a:rPr lang="en-US" sz="2400" i="1" dirty="0" err="1"/>
              <a:t>hứng</a:t>
            </a:r>
            <a:endParaRPr lang="en-US" sz="24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5715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29400" y="5715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/>
      <p:bldP spid="15" grpId="0"/>
      <p:bldP spid="16" grpId="0"/>
      <p:bldP spid="1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4435" y="20574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i="1" dirty="0" err="1"/>
              <a:t>Tôi</a:t>
            </a:r>
            <a:r>
              <a:rPr lang="en-US" sz="2800" i="1" dirty="0"/>
              <a:t> </a:t>
            </a:r>
            <a:r>
              <a:rPr lang="en-US" sz="2800" i="1" dirty="0" err="1"/>
              <a:t>đưa</a:t>
            </a:r>
            <a:r>
              <a:rPr lang="en-US" sz="2800" i="1" dirty="0"/>
              <a:t> </a:t>
            </a:r>
            <a:r>
              <a:rPr lang="en-US" sz="2800" i="1" dirty="0" err="1"/>
              <a:t>tay</a:t>
            </a:r>
            <a:r>
              <a:rPr lang="en-US" sz="2800" i="1" dirty="0"/>
              <a:t> </a:t>
            </a:r>
            <a:r>
              <a:rPr lang="en-US" sz="2800" i="1" dirty="0" err="1"/>
              <a:t>tôi</a:t>
            </a:r>
            <a:r>
              <a:rPr lang="en-US" sz="2800" i="1" dirty="0"/>
              <a:t> </a:t>
            </a:r>
            <a:r>
              <a:rPr lang="en-US" sz="2800" i="1" dirty="0" err="1"/>
              <a:t>hứng</a:t>
            </a:r>
            <a:r>
              <a:rPr lang="en-US" sz="2800" i="1" dirty="0"/>
              <a:t>:</a:t>
            </a:r>
          </a:p>
          <a:p>
            <a:pPr algn="just"/>
            <a:r>
              <a:rPr lang="en-US" sz="2800" dirty="0"/>
              <a:t>	+ </a:t>
            </a:r>
            <a:r>
              <a:rPr lang="vi-VN" sz="2800" dirty="0"/>
              <a:t>thái độ trân trọng, nâng niu </a:t>
            </a:r>
            <a:endParaRPr lang="en-US" sz="2800" dirty="0"/>
          </a:p>
          <a:p>
            <a:pPr algn="just"/>
            <a:r>
              <a:rPr lang="en-US" sz="2800" dirty="0"/>
              <a:t>	+ s</a:t>
            </a:r>
            <a:r>
              <a:rPr lang="vi-VN" sz="2800" dirty="0"/>
              <a:t>ự tận hưởng, giao hòa với mùa xuân, giao cảm trọn vẹn với cuộc sống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105891" y="4210854"/>
            <a:ext cx="41771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 </a:t>
            </a:r>
            <a:r>
              <a:rPr lang="vi-VN" sz="2800" b="1" dirty="0">
                <a:solidFill>
                  <a:srgbClr val="FF0066"/>
                </a:solidFill>
              </a:rPr>
              <a:t>Niềm say sưa, ngây ngất trước thiên nhiên, đất trời mùa xuân</a:t>
            </a:r>
          </a:p>
          <a:p>
            <a:pPr algn="ctr"/>
            <a:r>
              <a:rPr lang="vi-VN" sz="28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3035" y="4210855"/>
            <a:ext cx="373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vi-VN" sz="2800" b="1" dirty="0">
                <a:solidFill>
                  <a:srgbClr val="7030A0"/>
                </a:solidFill>
              </a:rPr>
              <a:t>Tình yêu, sự gắn bó sâu nặng đối với quê hương </a:t>
            </a:r>
          </a:p>
        </p:txBody>
      </p:sp>
      <p:pic>
        <p:nvPicPr>
          <p:cNvPr id="2050" name="Picture 2" descr="https://2.bp.blogspot.com/-moxurlRtNxI/W6UxKvKMT4I/AAAAAAAAJfY/_gLtglihfX0wyV5pOLT14-CJyU6NGRJbwCLcBGAs/s1600/%25E1%25BA%25A3nh%2B%25C4%2591%25C6%25B0a%2Btay%2Bh%25E1%25BB%25A9ng%2Bnh%25E1%25BB%25AFng%2Bgi%25E1%25BB%258Dt%2Bm%25C6%25B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65" y="582043"/>
            <a:ext cx="3073761" cy="2050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029200" y="2514600"/>
            <a:ext cx="76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133600" y="1524000"/>
            <a:ext cx="3581400" cy="90043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 err="1">
                <a:latin typeface="Arial" pitchFamily="34" charset="0"/>
                <a:ea typeface="Calibri"/>
                <a:cs typeface="Arial" pitchFamily="34" charset="0"/>
              </a:rPr>
              <a:t>Người</a:t>
            </a:r>
            <a:r>
              <a:rPr lang="en-US" sz="2000" b="1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ea typeface="Calibri"/>
                <a:cs typeface="Arial" pitchFamily="34" charset="0"/>
              </a:rPr>
              <a:t>cầm</a:t>
            </a:r>
            <a:r>
              <a:rPr lang="en-US" sz="2000" b="1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ea typeface="Calibri"/>
                <a:cs typeface="Arial" pitchFamily="34" charset="0"/>
              </a:rPr>
              <a:t>súng</a:t>
            </a:r>
            <a:endParaRPr lang="en-US" sz="2000" b="1" i="1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chiến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đấu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bảo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vệ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đất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nước</a:t>
            </a:r>
            <a:endParaRPr lang="en-US" sz="20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477000" y="1537855"/>
            <a:ext cx="3657600" cy="90043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i="1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 err="1">
                <a:latin typeface="Arial" pitchFamily="34" charset="0"/>
                <a:ea typeface="Calibri"/>
                <a:cs typeface="Arial" pitchFamily="34" charset="0"/>
              </a:rPr>
              <a:t>Người</a:t>
            </a:r>
            <a:r>
              <a:rPr lang="en-US" sz="2000" b="1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ea typeface="Calibri"/>
                <a:cs typeface="Arial" pitchFamily="34" charset="0"/>
              </a:rPr>
              <a:t>ra</a:t>
            </a:r>
            <a:r>
              <a:rPr lang="en-US" sz="2000" b="1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ea typeface="Calibri"/>
                <a:cs typeface="Arial" pitchFamily="34" charset="0"/>
              </a:rPr>
              <a:t>đồng</a:t>
            </a:r>
            <a:endParaRPr lang="en-US" sz="20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lao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động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xây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dựng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đất</a:t>
            </a:r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/>
                <a:cs typeface="Arial" pitchFamily="34" charset="0"/>
              </a:rPr>
              <a:t>nước</a:t>
            </a:r>
            <a:endParaRPr lang="en-US" sz="20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270500" y="2590801"/>
            <a:ext cx="1651000" cy="744537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latin typeface="Arial" pitchFamily="34" charset="0"/>
                <a:ea typeface="Calibri"/>
                <a:cs typeface="Arial" pitchFamily="34" charset="0"/>
              </a:rPr>
              <a:t>Lộc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743200" y="3505200"/>
            <a:ext cx="2197100" cy="592138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Nghĩa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thực</a:t>
            </a:r>
            <a:endParaRPr lang="en-US" sz="2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89800" y="3505200"/>
            <a:ext cx="2311400" cy="592138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Nghĩa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ẩn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dụ</a:t>
            </a:r>
            <a:endParaRPr lang="en-US" sz="2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362201" y="4322618"/>
            <a:ext cx="1241425" cy="169718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vòng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lá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ngụy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trang</a:t>
            </a:r>
            <a:endParaRPr lang="en-US" sz="2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08294" y="4322618"/>
            <a:ext cx="1241425" cy="169718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c</a:t>
            </a:r>
            <a:r>
              <a:rPr lang="en-US" sz="2400" b="1" smtClean="0">
                <a:latin typeface="Arial" pitchFamily="34" charset="0"/>
                <a:ea typeface="Calibri"/>
                <a:cs typeface="Arial" pitchFamily="34" charset="0"/>
              </a:rPr>
              <a:t>hồi 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non,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lộc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biếc</a:t>
            </a:r>
            <a:endParaRPr lang="en-US" sz="2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911976" y="4319011"/>
            <a:ext cx="1241425" cy="169718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sôi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nảy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nở</a:t>
            </a:r>
            <a:endParaRPr lang="en-US" sz="2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534401" y="4322618"/>
            <a:ext cx="1393825" cy="169718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may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mắn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hạnh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phúc</a:t>
            </a:r>
            <a:endParaRPr lang="en-US" sz="24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84" name="Straight Connector 83"/>
          <p:cNvCxnSpPr>
            <a:stCxn id="69" idx="2"/>
            <a:endCxn id="71" idx="1"/>
          </p:cNvCxnSpPr>
          <p:nvPr/>
        </p:nvCxnSpPr>
        <p:spPr>
          <a:xfrm>
            <a:off x="3924300" y="2424431"/>
            <a:ext cx="1346200" cy="538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71" idx="3"/>
          </p:cNvCxnSpPr>
          <p:nvPr/>
        </p:nvCxnSpPr>
        <p:spPr>
          <a:xfrm flipH="1">
            <a:off x="6921501" y="2458107"/>
            <a:ext cx="1291213" cy="504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1" idx="2"/>
            <a:endCxn id="72" idx="0"/>
          </p:cNvCxnSpPr>
          <p:nvPr/>
        </p:nvCxnSpPr>
        <p:spPr>
          <a:xfrm flipH="1">
            <a:off x="3841750" y="3335338"/>
            <a:ext cx="2254250" cy="169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73" idx="0"/>
          </p:cNvCxnSpPr>
          <p:nvPr/>
        </p:nvCxnSpPr>
        <p:spPr>
          <a:xfrm>
            <a:off x="6096000" y="3335338"/>
            <a:ext cx="2349500" cy="169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2" idx="2"/>
            <a:endCxn id="74" idx="0"/>
          </p:cNvCxnSpPr>
          <p:nvPr/>
        </p:nvCxnSpPr>
        <p:spPr>
          <a:xfrm flipH="1">
            <a:off x="2982914" y="4097338"/>
            <a:ext cx="858837" cy="22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72" idx="2"/>
            <a:endCxn id="75" idx="0"/>
          </p:cNvCxnSpPr>
          <p:nvPr/>
        </p:nvCxnSpPr>
        <p:spPr>
          <a:xfrm>
            <a:off x="3841750" y="4097338"/>
            <a:ext cx="787256" cy="22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76" idx="0"/>
          </p:cNvCxnSpPr>
          <p:nvPr/>
        </p:nvCxnSpPr>
        <p:spPr>
          <a:xfrm flipH="1">
            <a:off x="7532688" y="4097339"/>
            <a:ext cx="912812" cy="2216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3" idx="2"/>
            <a:endCxn id="77" idx="0"/>
          </p:cNvCxnSpPr>
          <p:nvPr/>
        </p:nvCxnSpPr>
        <p:spPr>
          <a:xfrm>
            <a:off x="8445501" y="4097338"/>
            <a:ext cx="785813" cy="2252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7" name="Picture 4" descr="https://maithanhhaivietnam.files.wordpress.com/2012/02/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66" y="3505201"/>
            <a:ext cx="1540669" cy="2079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5" name="Rectangle 24"/>
          <p:cNvSpPr/>
          <p:nvPr/>
        </p:nvSpPr>
        <p:spPr>
          <a:xfrm>
            <a:off x="2398595" y="865070"/>
            <a:ext cx="7820783" cy="52322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nước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3606" y="262044"/>
            <a:ext cx="4081895" cy="5847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21037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doanhnhansaigon.vn/2015/06/13/nong-nghiep-viet-nam-doanhnhansaigon-1508410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92" y="3352800"/>
            <a:ext cx="2947836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066801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>		Tất cả như hối hả</a:t>
            </a:r>
            <a:br>
              <a:rPr lang="vi-VN" sz="3200" dirty="0"/>
            </a:br>
            <a:r>
              <a:rPr lang="vi-VN" sz="3200" dirty="0"/>
              <a:t>		Tất cả như xôn xao…</a:t>
            </a:r>
            <a:br>
              <a:rPr lang="vi-VN" sz="3200" dirty="0"/>
            </a:b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10553" y="2057400"/>
            <a:ext cx="17294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10553" y="2510824"/>
            <a:ext cx="1736779" cy="37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91752" y="20574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67952" y="25146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2331" y="4113074"/>
            <a:ext cx="3810000" cy="175432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nhịp</a:t>
            </a:r>
            <a:r>
              <a:rPr lang="en-US" sz="3600" b="1" dirty="0"/>
              <a:t> </a:t>
            </a:r>
            <a:r>
              <a:rPr lang="en-US" sz="3600" b="1" dirty="0" err="1"/>
              <a:t>điệu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r>
              <a:rPr lang="en-US" sz="3600" b="1" dirty="0"/>
              <a:t> </a:t>
            </a:r>
            <a:r>
              <a:rPr lang="en-US" sz="3600" b="1" dirty="0" err="1"/>
              <a:t>nổi</a:t>
            </a:r>
            <a:r>
              <a:rPr lang="en-US" sz="3600" b="1" dirty="0"/>
              <a:t>, </a:t>
            </a:r>
            <a:r>
              <a:rPr lang="en-US" sz="3600" b="1" dirty="0" err="1"/>
              <a:t>khẩn</a:t>
            </a:r>
            <a:r>
              <a:rPr lang="en-US" sz="3600" b="1" dirty="0"/>
              <a:t> </a:t>
            </a:r>
            <a:r>
              <a:rPr lang="en-US" sz="3600" b="1" dirty="0" err="1"/>
              <a:t>trương</a:t>
            </a:r>
            <a:endParaRPr lang="en-US" sz="36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72552" y="2510824"/>
            <a:ext cx="0" cy="460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25152" y="2510824"/>
            <a:ext cx="0" cy="460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47755" y="2892498"/>
            <a:ext cx="2050562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err="1"/>
              <a:t>điệp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4278" y="2905781"/>
            <a:ext cx="1414170" cy="584775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láy</a:t>
            </a:r>
            <a:r>
              <a:rPr lang="en-US" sz="3200" b="1" dirty="0"/>
              <a:t> </a:t>
            </a:r>
          </a:p>
        </p:txBody>
      </p:sp>
      <p:cxnSp>
        <p:nvCxnSpPr>
          <p:cNvPr id="23" name="Straight Arrow Connector 22"/>
          <p:cNvCxnSpPr>
            <a:stCxn id="19" idx="2"/>
          </p:cNvCxnSpPr>
          <p:nvPr/>
        </p:nvCxnSpPr>
        <p:spPr>
          <a:xfrm>
            <a:off x="3873037" y="3477272"/>
            <a:ext cx="930703" cy="561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 flipH="1">
            <a:off x="4840033" y="3490556"/>
            <a:ext cx="891330" cy="548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https://sohanews.sohacdn.com/k:2014/8-infonet-bo-doi-9-1-1418751595839/hinh-anh-bo-doi-cu-ho-nhung-nguoi-dep-n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92" y="876746"/>
            <a:ext cx="2947836" cy="2600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1" y="4267201"/>
            <a:ext cx="7848599" cy="95410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à"/>
            </a:pPr>
            <a:r>
              <a:rPr lang="en-US" sz="2800" b="1" dirty="0" err="1"/>
              <a:t>Ngợi</a:t>
            </a:r>
            <a:r>
              <a:rPr lang="en-US" sz="2800" b="1" dirty="0"/>
              <a:t> </a:t>
            </a:r>
            <a:r>
              <a:rPr lang="en-US" sz="2800" b="1" dirty="0" err="1"/>
              <a:t>ca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con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quyết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chiến</a:t>
            </a:r>
            <a:r>
              <a:rPr lang="en-US" sz="2800" b="1" dirty="0"/>
              <a:t> </a:t>
            </a:r>
            <a:r>
              <a:rPr lang="en-US" sz="2800" b="1" dirty="0" err="1"/>
              <a:t>đấu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hăng</a:t>
            </a:r>
            <a:r>
              <a:rPr lang="en-US" sz="2800" b="1" dirty="0"/>
              <a:t> say </a:t>
            </a:r>
            <a:r>
              <a:rPr lang="en-US" sz="2800" b="1" dirty="0" err="1"/>
              <a:t>lao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,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dựng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endParaRPr lang="en-US" sz="2800" b="1" dirty="0"/>
          </a:p>
        </p:txBody>
      </p:sp>
      <p:pic>
        <p:nvPicPr>
          <p:cNvPr id="4098" name="Picture 2" descr="https://www.giaoduc.edu.vn/upload/images/2016/10/06/nhat-ky-chien-si-moi-tinh-300-la-th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914400"/>
            <a:ext cx="3858491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Top 15 bài văn thuyết minh về cây lúa hay nhất - Toplist.v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C:\Users\PhiLong\Desktop\bai-van-thuyet-minh-ve-cay-lua-so-6-315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14400"/>
            <a:ext cx="3962399" cy="32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05" y="1104983"/>
            <a:ext cx="3331191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Arial" pitchFamily="34" charset="0"/>
                <a:cs typeface="Arial" pitchFamily="34" charset="0"/>
              </a:rPr>
              <a:t>Đ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ất nước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098299"/>
            <a:ext cx="4114800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ngàn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vất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vả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lao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2037" y="2098298"/>
            <a:ext cx="3828764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cụm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lên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614" y="3328195"/>
            <a:ext cx="3616086" cy="13849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kiên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cường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khuất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khăn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326335"/>
            <a:ext cx="3429000" cy="13849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bền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bỉ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tồn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triển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3206" y="5124476"/>
            <a:ext cx="2726994" cy="95410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khứ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5111337"/>
            <a:ext cx="2570328" cy="95410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tin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tưởng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lai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>
            <a:endCxn id="4" idx="0"/>
          </p:cNvCxnSpPr>
          <p:nvPr/>
        </p:nvCxnSpPr>
        <p:spPr>
          <a:xfrm flipH="1">
            <a:off x="4191001" y="1628204"/>
            <a:ext cx="2191037" cy="4700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5410200" y="5588389"/>
            <a:ext cx="1752600" cy="1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2"/>
            <a:endCxn id="5" idx="0"/>
          </p:cNvCxnSpPr>
          <p:nvPr/>
        </p:nvCxnSpPr>
        <p:spPr>
          <a:xfrm>
            <a:off x="6248401" y="1628203"/>
            <a:ext cx="2048019" cy="4700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6" idx="0"/>
          </p:cNvCxnSpPr>
          <p:nvPr/>
        </p:nvCxnSpPr>
        <p:spPr>
          <a:xfrm>
            <a:off x="4191001" y="3052406"/>
            <a:ext cx="11657" cy="275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96420" y="3066911"/>
            <a:ext cx="11657" cy="275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</p:cNvCxnSpPr>
          <p:nvPr/>
        </p:nvCxnSpPr>
        <p:spPr>
          <a:xfrm>
            <a:off x="4202657" y="4713190"/>
            <a:ext cx="0" cy="398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314046" y="4713190"/>
            <a:ext cx="0" cy="398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AY HOC TREN TRUYEN HINH\MUA XUAN NHO NHO UYEN\IMG_7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319" y="2663058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MÔN NGỮ VĂN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418" y="4399746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Giáo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viên</a:t>
            </a:r>
            <a:r>
              <a:rPr lang="en-US" sz="2800" b="1" dirty="0">
                <a:solidFill>
                  <a:srgbClr val="FFFF00"/>
                </a:solidFill>
              </a:rPr>
              <a:t>: BÙI PHƯƠNG UYÊN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Trường</a:t>
            </a:r>
            <a:r>
              <a:rPr lang="en-US" sz="2800" b="1" dirty="0">
                <a:solidFill>
                  <a:srgbClr val="FFFF00"/>
                </a:solidFill>
              </a:rPr>
              <a:t> THCS </a:t>
            </a:r>
            <a:r>
              <a:rPr lang="en-US" sz="2800" b="1" dirty="0" err="1">
                <a:solidFill>
                  <a:srgbClr val="FFFF00"/>
                </a:solidFill>
              </a:rPr>
              <a:t>Lý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Thường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Kiệt</a:t>
            </a:r>
            <a:r>
              <a:rPr lang="en-US" sz="2800" b="1" dirty="0">
                <a:solidFill>
                  <a:srgbClr val="FFFF00"/>
                </a:solidFill>
              </a:rPr>
              <a:t>, TP. </a:t>
            </a:r>
            <a:r>
              <a:rPr lang="en-US" sz="2800" b="1" dirty="0" err="1">
                <a:solidFill>
                  <a:srgbClr val="FFFF00"/>
                </a:solidFill>
              </a:rPr>
              <a:t>Đà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Nẵng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828800"/>
            <a:ext cx="762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32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C00000"/>
                </a:solidFill>
              </a:rPr>
              <a:t>Ngợi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ca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hào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về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vẻ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đẹp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sức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đất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nước</a:t>
            </a:r>
            <a:r>
              <a:rPr lang="en-US" sz="3200" b="1" dirty="0">
                <a:solidFill>
                  <a:srgbClr val="C00000"/>
                </a:solidFill>
              </a:rPr>
              <a:t> qua </a:t>
            </a:r>
            <a:r>
              <a:rPr lang="en-US" sz="3200" b="1" dirty="0" err="1">
                <a:solidFill>
                  <a:srgbClr val="C00000"/>
                </a:solidFill>
              </a:rPr>
              <a:t>mấy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ngàn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năm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lịch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sử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5218" y="1155418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Suy nghĩ và ước nguyện của nhà thơ trước mùa xuân đất nước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895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i="1" dirty="0"/>
              <a:t>Ta làm con chim hót</a:t>
            </a:r>
            <a:br>
              <a:rPr lang="vi-VN" sz="2800" i="1" dirty="0"/>
            </a:br>
            <a:r>
              <a:rPr lang="vi-VN" sz="2800" i="1" dirty="0"/>
              <a:t>Ta làm một cành hoa</a:t>
            </a:r>
            <a:br>
              <a:rPr lang="vi-VN" sz="2800" i="1" dirty="0"/>
            </a:br>
            <a:r>
              <a:rPr lang="vi-VN" sz="2800" i="1" dirty="0"/>
              <a:t>Ta nhập vào hoà ca</a:t>
            </a:r>
            <a:br>
              <a:rPr lang="vi-VN" sz="2800" i="1" dirty="0"/>
            </a:br>
            <a:r>
              <a:rPr lang="vi-VN" sz="2800" i="1" dirty="0"/>
              <a:t>Một nốt trầm xao xuyến</a:t>
            </a:r>
            <a:r>
              <a:rPr lang="en-US" sz="2800" i="1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8" y="2409173"/>
            <a:ext cx="3810000" cy="281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E:\DAY HOC TREN TRUYEN HINH\hinh-nen-hoa-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2380703"/>
            <a:ext cx="4038600" cy="281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4277556" y="543347"/>
            <a:ext cx="4081895" cy="5847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19143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2570899" y="3451675"/>
            <a:ext cx="7258483" cy="1181712"/>
          </a:xfrm>
          <a:prstGeom prst="roundRect">
            <a:avLst>
              <a:gd name="adj" fmla="val 11921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2570902" y="2122467"/>
            <a:ext cx="7258481" cy="1181712"/>
            <a:chOff x="999" y="1092"/>
            <a:chExt cx="3588" cy="746"/>
          </a:xfrm>
        </p:grpSpPr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999" y="1092"/>
              <a:ext cx="3588" cy="746"/>
            </a:xfrm>
            <a:prstGeom prst="roundRect">
              <a:avLst>
                <a:gd name="adj" fmla="val 11921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570901" y="990601"/>
            <a:ext cx="7545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-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 </a:t>
            </a:r>
            <a:r>
              <a:rPr lang="en-US" sz="2800" b="1" dirty="0" err="1"/>
              <a:t>ẩn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r>
              <a:rPr lang="en-US" sz="2800" b="1" dirty="0"/>
              <a:t> </a:t>
            </a:r>
            <a:r>
              <a:rPr lang="en-US" sz="2800" b="1" i="1" dirty="0"/>
              <a:t>con </a:t>
            </a:r>
            <a:r>
              <a:rPr lang="en-US" sz="2800" b="1" i="1" dirty="0" err="1"/>
              <a:t>chim</a:t>
            </a:r>
            <a:r>
              <a:rPr lang="en-US" sz="2800" b="1" i="1" dirty="0"/>
              <a:t> </a:t>
            </a:r>
            <a:r>
              <a:rPr lang="en-US" sz="2800" b="1" i="1" dirty="0" err="1"/>
              <a:t>hót</a:t>
            </a:r>
            <a:r>
              <a:rPr lang="en-US" sz="2800" b="1" i="1" dirty="0"/>
              <a:t>, </a:t>
            </a:r>
            <a:r>
              <a:rPr lang="en-US" sz="2800" b="1" i="1" dirty="0" err="1"/>
              <a:t>cành</a:t>
            </a:r>
            <a:r>
              <a:rPr lang="en-US" sz="2800" b="1" i="1" dirty="0"/>
              <a:t> </a:t>
            </a:r>
            <a:r>
              <a:rPr lang="en-US" sz="2800" b="1" i="1" dirty="0" err="1"/>
              <a:t>hoa</a:t>
            </a:r>
            <a:r>
              <a:rPr lang="en-US" sz="2800" b="1" i="1" dirty="0"/>
              <a:t>, </a:t>
            </a:r>
            <a:r>
              <a:rPr lang="en-US" sz="2800" b="1" i="1" dirty="0" err="1"/>
              <a:t>nốt</a:t>
            </a:r>
            <a:r>
              <a:rPr lang="en-US" sz="2800" b="1" i="1" dirty="0"/>
              <a:t> </a:t>
            </a:r>
            <a:r>
              <a:rPr lang="en-US" sz="2800" b="1" i="1" dirty="0" err="1"/>
              <a:t>trầm</a:t>
            </a:r>
            <a:r>
              <a:rPr lang="en-US" sz="2800" b="1" i="1" dirty="0"/>
              <a:t> </a:t>
            </a:r>
            <a:r>
              <a:rPr lang="en-US" sz="2800" b="1" i="1" dirty="0" err="1"/>
              <a:t>xao</a:t>
            </a:r>
            <a:r>
              <a:rPr lang="en-US" sz="2800" b="1" i="1" dirty="0"/>
              <a:t> </a:t>
            </a:r>
            <a:r>
              <a:rPr lang="en-US" sz="2800" b="1" i="1" dirty="0" err="1"/>
              <a:t>xuyến</a:t>
            </a:r>
            <a:r>
              <a:rPr lang="en-US" sz="2800" b="1" dirty="0"/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80845" y="2493931"/>
            <a:ext cx="565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,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ích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2880845" y="3433059"/>
            <a:ext cx="6781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+ Thể hiện mong muốn được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góp</a:t>
            </a:r>
            <a:r>
              <a:rPr lang="en-US" sz="2400" dirty="0"/>
              <a:t> </a:t>
            </a:r>
            <a:r>
              <a:rPr lang="vi-VN" sz="2400" dirty="0"/>
              <a:t>những gì nhỏ bé nhưng tinh túy nhất, có ý nghĩa nhất cho đời</a:t>
            </a:r>
            <a:endParaRPr lang="en-US" sz="24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2570900" y="4800600"/>
            <a:ext cx="7258483" cy="1181712"/>
          </a:xfrm>
          <a:prstGeom prst="roundRect">
            <a:avLst>
              <a:gd name="adj" fmla="val 11921"/>
            </a:avLst>
          </a:prstGeom>
          <a:solidFill>
            <a:srgbClr val="FF9999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80845" y="5250483"/>
            <a:ext cx="678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nguyện</a:t>
            </a:r>
            <a:r>
              <a:rPr lang="en-US" sz="2400" dirty="0"/>
              <a:t> </a:t>
            </a:r>
            <a:r>
              <a:rPr lang="en-US" sz="2400" dirty="0" err="1"/>
              <a:t>khiêm</a:t>
            </a:r>
            <a:r>
              <a:rPr lang="en-US" sz="2400" dirty="0"/>
              <a:t> </a:t>
            </a:r>
            <a:r>
              <a:rPr lang="en-US" sz="2400" dirty="0" err="1"/>
              <a:t>nhường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quý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3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/>
      <p:bldP spid="27" grpId="0"/>
      <p:bldP spid="29" grpId="0"/>
      <p:bldP spid="12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09600"/>
            <a:ext cx="10363200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vi-VN" sz="2800" dirty="0"/>
              <a:t>Sự chuyển đổi ngôi xưng hô từ </a:t>
            </a:r>
            <a:r>
              <a:rPr lang="vi-VN" sz="2800" i="1" dirty="0"/>
              <a:t>tôi</a:t>
            </a:r>
            <a:r>
              <a:rPr lang="vi-VN" sz="2800" dirty="0"/>
              <a:t> sang </a:t>
            </a:r>
            <a:r>
              <a:rPr lang="vi-VN" sz="2800" i="1" dirty="0"/>
              <a:t>ta</a:t>
            </a:r>
            <a:endParaRPr lang="en-US" sz="2800" i="1" dirty="0"/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vi-VN" sz="2800" dirty="0">
                <a:solidFill>
                  <a:srgbClr val="C00000"/>
                </a:solidFill>
              </a:rPr>
              <a:t>Tác giả vừa bộc bạch được ước nguyện của riêng mình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vi-VN" sz="2800" dirty="0">
                <a:solidFill>
                  <a:srgbClr val="C00000"/>
                </a:solidFill>
              </a:rPr>
              <a:t>vừa nói lên tiếng lòng của tất cả những ai cùng chung khát vọng sống đẹp ấy</a:t>
            </a:r>
            <a:r>
              <a:rPr lang="vi-VN" sz="28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- </a:t>
            </a:r>
            <a:r>
              <a:rPr lang="vi-VN" sz="2800" dirty="0"/>
              <a:t>Điệp ngữ</a:t>
            </a:r>
            <a:r>
              <a:rPr lang="en-US" sz="2800" dirty="0"/>
              <a:t> </a:t>
            </a:r>
            <a:r>
              <a:rPr lang="en-US" sz="2800" i="1" dirty="0"/>
              <a:t>ta </a:t>
            </a:r>
            <a:r>
              <a:rPr lang="en-US" sz="2800" i="1" dirty="0" err="1"/>
              <a:t>làm</a:t>
            </a:r>
            <a:endParaRPr lang="en-US" sz="2800" i="1" dirty="0"/>
          </a:p>
          <a:p>
            <a:pPr marL="457200" indent="-457200" algn="ctr">
              <a:buFontTx/>
              <a:buChar char="-"/>
            </a:pPr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vi-VN" sz="2800" dirty="0">
                <a:solidFill>
                  <a:srgbClr val="C00000"/>
                </a:solidFill>
              </a:rPr>
              <a:t>nhấn mạnh, tô đậm ước nguyện</a:t>
            </a:r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vi-VN" sz="2800" dirty="0">
                <a:solidFill>
                  <a:srgbClr val="C00000"/>
                </a:solidFill>
              </a:rPr>
              <a:t> tha thiết, cháy b</a:t>
            </a:r>
            <a:r>
              <a:rPr lang="en-US" sz="2800" dirty="0">
                <a:solidFill>
                  <a:srgbClr val="C00000"/>
                </a:solidFill>
              </a:rPr>
              <a:t>ỏ</a:t>
            </a:r>
            <a:r>
              <a:rPr lang="vi-VN" sz="2800" dirty="0">
                <a:solidFill>
                  <a:srgbClr val="C00000"/>
                </a:solidFill>
              </a:rPr>
              <a:t>ng, bền bỉ</a:t>
            </a:r>
          </a:p>
        </p:txBody>
      </p:sp>
      <p:sp>
        <p:nvSpPr>
          <p:cNvPr id="6" name="Down Arrow 5"/>
          <p:cNvSpPr/>
          <p:nvPr/>
        </p:nvSpPr>
        <p:spPr>
          <a:xfrm>
            <a:off x="5715000" y="2835146"/>
            <a:ext cx="685800" cy="3810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791200" y="3886200"/>
            <a:ext cx="685800" cy="3810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5105400" y="800670"/>
            <a:ext cx="3048000" cy="494731"/>
          </a:xfrm>
          <a:prstGeom prst="parallelogram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2474894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ẩn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 </a:t>
            </a:r>
            <a:r>
              <a:rPr lang="en-US" sz="2800" i="1" dirty="0" err="1"/>
              <a:t>mùa</a:t>
            </a:r>
            <a:r>
              <a:rPr lang="en-US" sz="2800" i="1" dirty="0"/>
              <a:t> </a:t>
            </a:r>
            <a:r>
              <a:rPr lang="en-US" sz="2800" i="1" dirty="0" err="1"/>
              <a:t>xuân</a:t>
            </a:r>
            <a:r>
              <a:rPr lang="en-US" sz="2800" i="1" dirty="0"/>
              <a:t> </a:t>
            </a:r>
            <a:r>
              <a:rPr lang="en-US" sz="2800" i="1" dirty="0" err="1"/>
              <a:t>nho</a:t>
            </a:r>
            <a:r>
              <a:rPr lang="en-US" sz="2800" i="1" dirty="0"/>
              <a:t> </a:t>
            </a:r>
            <a:r>
              <a:rPr lang="en-US" sz="2800" i="1" dirty="0" err="1"/>
              <a:t>nhỏ</a:t>
            </a:r>
            <a:r>
              <a:rPr lang="en-US" sz="2800" dirty="0"/>
              <a:t>,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láy</a:t>
            </a:r>
            <a:r>
              <a:rPr lang="en-US" sz="2800" dirty="0"/>
              <a:t> </a:t>
            </a:r>
            <a:r>
              <a:rPr lang="en-US" sz="2800" i="1" dirty="0" err="1"/>
              <a:t>nho</a:t>
            </a:r>
            <a:r>
              <a:rPr lang="en-US" sz="2800" i="1" dirty="0"/>
              <a:t> </a:t>
            </a:r>
            <a:r>
              <a:rPr lang="en-US" sz="2800" i="1" dirty="0" err="1"/>
              <a:t>nhỏ</a:t>
            </a:r>
            <a:r>
              <a:rPr lang="en-US" sz="2800" i="1" dirty="0"/>
              <a:t>, </a:t>
            </a:r>
            <a:r>
              <a:rPr lang="en-US" sz="2800" i="1" dirty="0" err="1"/>
              <a:t>lặng</a:t>
            </a:r>
            <a:r>
              <a:rPr lang="en-US" sz="2800" i="1" dirty="0"/>
              <a:t> </a:t>
            </a:r>
            <a:r>
              <a:rPr lang="en-US" sz="2800" i="1" dirty="0" err="1"/>
              <a:t>lẽ</a:t>
            </a:r>
            <a:r>
              <a:rPr lang="en-US" sz="2800" i="1" dirty="0"/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4290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+ </a:t>
            </a:r>
            <a:r>
              <a:rPr lang="en-US" sz="2800" dirty="0"/>
              <a:t>N</a:t>
            </a:r>
            <a:r>
              <a:rPr lang="vi-VN" sz="2800" dirty="0"/>
              <a:t>hững </a:t>
            </a:r>
            <a:r>
              <a:rPr lang="en-US" sz="2800" dirty="0" err="1"/>
              <a:t>cống</a:t>
            </a:r>
            <a:r>
              <a:rPr lang="en-US" sz="2800" dirty="0"/>
              <a:t> </a:t>
            </a:r>
            <a:r>
              <a:rPr lang="en-US" sz="2800" dirty="0" err="1"/>
              <a:t>hiến</a:t>
            </a:r>
            <a:r>
              <a:rPr lang="en-US" sz="2800" dirty="0"/>
              <a:t> </a:t>
            </a:r>
            <a:r>
              <a:rPr lang="vi-VN" sz="2800" dirty="0"/>
              <a:t>nhỏ bé, bình dị nhưng hữu ích cho cuộc đời </a:t>
            </a:r>
            <a:endParaRPr lang="en-US" sz="2800" dirty="0"/>
          </a:p>
          <a:p>
            <a:pPr algn="just"/>
            <a:r>
              <a:rPr lang="vi-VN" sz="2800" dirty="0"/>
              <a:t>+ </a:t>
            </a:r>
            <a:r>
              <a:rPr lang="en-US" sz="2800" dirty="0"/>
              <a:t>Ý</a:t>
            </a:r>
            <a:r>
              <a:rPr lang="vi-VN" sz="2800" dirty="0"/>
              <a:t> thức sâu sắc về mối quan hệ riêng </a:t>
            </a:r>
            <a:r>
              <a:rPr lang="en-US" sz="2800" dirty="0"/>
              <a:t>-</a:t>
            </a:r>
            <a:r>
              <a:rPr lang="vi-VN" sz="2800" dirty="0"/>
              <a:t> chung, cá nhân </a:t>
            </a:r>
            <a:r>
              <a:rPr lang="en-US" sz="2800" dirty="0"/>
              <a:t>-</a:t>
            </a:r>
            <a:r>
              <a:rPr lang="vi-VN" sz="2800" dirty="0"/>
              <a:t> tập thể</a:t>
            </a:r>
          </a:p>
        </p:txBody>
      </p:sp>
      <p:pic>
        <p:nvPicPr>
          <p:cNvPr id="9218" name="Picture 2" descr="Sứ giả mùa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5075922"/>
            <a:ext cx="2808181" cy="143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ùa Xuân: Mùa của hy vọng – mùa của yêu thương | Dịch vụ giải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75922"/>
            <a:ext cx="2743200" cy="143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80066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i="1" dirty="0"/>
              <a:t>Một mùa xuân nho nhỏ</a:t>
            </a:r>
            <a:br>
              <a:rPr lang="vi-VN" sz="2800" i="1" dirty="0"/>
            </a:br>
            <a:r>
              <a:rPr lang="vi-VN" sz="2800" i="1" dirty="0"/>
              <a:t>Lặng lẽ dâng cho đời</a:t>
            </a:r>
            <a:br>
              <a:rPr lang="vi-VN" sz="2800" i="1" dirty="0"/>
            </a:br>
            <a:r>
              <a:rPr lang="vi-VN" sz="2800" i="1" dirty="0"/>
              <a:t>Dù là tuổi hai mươi</a:t>
            </a:r>
            <a:br>
              <a:rPr lang="vi-VN" sz="2800" i="1" dirty="0"/>
            </a:br>
            <a:r>
              <a:rPr lang="vi-VN" sz="2800" i="1" dirty="0"/>
              <a:t>Dù là khi tóc bạc</a:t>
            </a:r>
            <a:r>
              <a:rPr lang="en-US" sz="2800" i="1" dirty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30436" y="1708610"/>
            <a:ext cx="10321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34200" y="1295400"/>
            <a:ext cx="10321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3179618" y="2403167"/>
            <a:ext cx="1066800" cy="428425"/>
          </a:xfrm>
          <a:prstGeom prst="parallelogram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3241963" y="1974742"/>
            <a:ext cx="1066800" cy="428425"/>
          </a:xfrm>
          <a:prstGeom prst="parallelogram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04655" y="3505200"/>
            <a:ext cx="74260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vi-VN" sz="2800" dirty="0"/>
              <a:t>Điệp ngữ </a:t>
            </a:r>
            <a:r>
              <a:rPr lang="vi-VN" sz="2800" i="1" dirty="0"/>
              <a:t>dù là</a:t>
            </a:r>
            <a:r>
              <a:rPr lang="vi-VN" sz="2800" dirty="0"/>
              <a:t>, hoán dụ </a:t>
            </a:r>
            <a:r>
              <a:rPr lang="vi-VN" sz="2800" i="1" dirty="0"/>
              <a:t>tuổi hai mươi </a:t>
            </a:r>
            <a:r>
              <a:rPr lang="vi-VN" sz="2800" dirty="0"/>
              <a:t>và </a:t>
            </a:r>
            <a:r>
              <a:rPr lang="vi-VN" sz="2800" i="1" dirty="0"/>
              <a:t>khi tóc bạc </a:t>
            </a:r>
            <a:r>
              <a:rPr lang="vi-VN" sz="2800" dirty="0"/>
              <a:t>thể hiện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tha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vi-VN" sz="2800" dirty="0"/>
              <a:t>và khát vọng giữ trọn lẽ sống cống hiến</a:t>
            </a:r>
            <a:r>
              <a:rPr lang="en-US" sz="2800" dirty="0"/>
              <a:t>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chấp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,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.</a:t>
            </a:r>
          </a:p>
          <a:p>
            <a:pPr algn="just"/>
            <a:endParaRPr lang="vi-VN" sz="2800" dirty="0"/>
          </a:p>
          <a:p>
            <a:pPr algn="ctr"/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vi-VN" sz="2800" b="1" dirty="0">
                <a:solidFill>
                  <a:srgbClr val="C00000"/>
                </a:solidFill>
              </a:rPr>
              <a:t>Ước nguyện cống hiến khiêm nhường, bình dị, bền bỉ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1963" y="107752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i="1" dirty="0"/>
              <a:t>Một mùa xuân nho nhỏ</a:t>
            </a:r>
            <a:br>
              <a:rPr lang="vi-VN" sz="2800" i="1" dirty="0"/>
            </a:br>
            <a:r>
              <a:rPr lang="vi-VN" sz="2800" i="1" dirty="0"/>
              <a:t>Lặng lẽ dâng cho đời</a:t>
            </a:r>
            <a:br>
              <a:rPr lang="vi-VN" sz="2800" i="1" dirty="0"/>
            </a:br>
            <a:r>
              <a:rPr lang="vi-VN" sz="2800" i="1" dirty="0"/>
              <a:t>Dù là tuổi hai mươi</a:t>
            </a:r>
            <a:br>
              <a:rPr lang="vi-VN" sz="2800" i="1" dirty="0"/>
            </a:br>
            <a:r>
              <a:rPr lang="vi-VN" sz="2800" i="1" dirty="0"/>
              <a:t>Dù là khi tóc bạc</a:t>
            </a:r>
            <a:r>
              <a:rPr lang="en-US" sz="2800" i="1" dirty="0"/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36473" y="2403166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25636" y="2826198"/>
            <a:ext cx="171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629400" y="2403166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9400" y="2893403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3401" y="2129136"/>
            <a:ext cx="187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Tuổi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trẻ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3400" y="2586336"/>
            <a:ext cx="187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A6552C"/>
                </a:solidFill>
              </a:rPr>
              <a:t>Tuổi</a:t>
            </a:r>
            <a:r>
              <a:rPr lang="en-US" sz="2400" b="1" dirty="0">
                <a:solidFill>
                  <a:srgbClr val="A6552C"/>
                </a:solidFill>
              </a:rPr>
              <a:t> </a:t>
            </a:r>
            <a:r>
              <a:rPr lang="en-US" sz="2400" b="1" dirty="0" err="1">
                <a:solidFill>
                  <a:srgbClr val="A6552C"/>
                </a:solidFill>
              </a:rPr>
              <a:t>già</a:t>
            </a:r>
            <a:endParaRPr lang="en-US" sz="2400" b="1" dirty="0">
              <a:solidFill>
                <a:srgbClr val="A65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2152" y="748353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4. Lời ngợi ca quê hương, đất nước qua điệu dân ca xứ Huế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072448"/>
            <a:ext cx="8001000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Bộc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lộ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tình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yêu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tha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thiết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đối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với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quê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hương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đất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nước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;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thể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hiện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niềm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tin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yêu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cuộc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đời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đất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nước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với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trị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truyền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thống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vững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bền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895600" y="1733623"/>
            <a:ext cx="2743200" cy="32670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0" hangingPunct="0"/>
            <a:r>
              <a:rPr lang="en-US" sz="2000" b="1" dirty="0">
                <a:cs typeface="Arial" pitchFamily="34" charset="0"/>
              </a:rPr>
              <a:t>- </a:t>
            </a:r>
            <a:r>
              <a:rPr lang="en-US" sz="2000" b="1" dirty="0" err="1">
                <a:cs typeface="Arial" pitchFamily="34" charset="0"/>
              </a:rPr>
              <a:t>Khúc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i="1" dirty="0">
                <a:cs typeface="Arial" pitchFamily="34" charset="0"/>
              </a:rPr>
              <a:t>Nam </a:t>
            </a:r>
            <a:r>
              <a:rPr lang="en-US" sz="2000" b="1" i="1" dirty="0" err="1">
                <a:cs typeface="Arial" pitchFamily="34" charset="0"/>
              </a:rPr>
              <a:t>ai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en-US" sz="2000" b="1" i="1" dirty="0">
                <a:cs typeface="Arial" pitchFamily="34" charset="0"/>
              </a:rPr>
              <a:t>Nam </a:t>
            </a:r>
            <a:r>
              <a:rPr lang="en-US" sz="2000" b="1" i="1" dirty="0" err="1">
                <a:cs typeface="Arial" pitchFamily="34" charset="0"/>
              </a:rPr>
              <a:t>bình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en-US" sz="2000" b="1" i="1" dirty="0" err="1">
                <a:cs typeface="Arial" pitchFamily="34" charset="0"/>
              </a:rPr>
              <a:t>nhịp</a:t>
            </a:r>
            <a:r>
              <a:rPr lang="en-US" sz="2000" b="1" i="1" dirty="0">
                <a:cs typeface="Arial" pitchFamily="34" charset="0"/>
              </a:rPr>
              <a:t> </a:t>
            </a:r>
            <a:r>
              <a:rPr lang="en-US" sz="2000" b="1" i="1" dirty="0" err="1">
                <a:cs typeface="Arial" pitchFamily="34" charset="0"/>
              </a:rPr>
              <a:t>phách</a:t>
            </a:r>
            <a:r>
              <a:rPr lang="en-US" sz="2000" b="1" i="1" dirty="0">
                <a:cs typeface="Arial" pitchFamily="34" charset="0"/>
              </a:rPr>
              <a:t> </a:t>
            </a:r>
            <a:r>
              <a:rPr lang="en-US" sz="2000" b="1" i="1" dirty="0" err="1">
                <a:cs typeface="Arial" pitchFamily="34" charset="0"/>
              </a:rPr>
              <a:t>tiền</a:t>
            </a:r>
            <a:r>
              <a:rPr lang="en-US" sz="2000" b="1" i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là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những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giai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điệu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quen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thuộc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của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xứ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Huế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en-US" sz="2000" b="1" dirty="0" err="1">
                <a:cs typeface="Arial" pitchFamily="34" charset="0"/>
              </a:rPr>
              <a:t>thể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hiện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sự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gần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gũi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en-US" sz="2000" b="1" dirty="0" err="1">
                <a:cs typeface="Arial" pitchFamily="34" charset="0"/>
              </a:rPr>
              <a:t>gắn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bó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của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tác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giả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với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quê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hương</a:t>
            </a:r>
            <a:r>
              <a:rPr lang="en-US" sz="2000" b="1" dirty="0">
                <a:cs typeface="Arial" pitchFamily="34" charset="0"/>
              </a:rPr>
              <a:t>. 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010401" y="1716108"/>
            <a:ext cx="2759075" cy="32670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0" hangingPunct="0"/>
            <a:endParaRPr lang="en-US" sz="2000" b="1" dirty="0">
              <a:cs typeface="Arial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6086475" y="3054950"/>
            <a:ext cx="400050" cy="449263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1" y="2053988"/>
            <a:ext cx="2285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- </a:t>
            </a:r>
            <a:r>
              <a:rPr lang="en-US" sz="2000" b="1" dirty="0" err="1"/>
              <a:t>Điệp</a:t>
            </a:r>
            <a:r>
              <a:rPr lang="en-US" sz="2000" b="1" dirty="0"/>
              <a:t> </a:t>
            </a:r>
            <a:r>
              <a:rPr lang="en-US" sz="2000" b="1" dirty="0" err="1"/>
              <a:t>ngữ</a:t>
            </a:r>
            <a:r>
              <a:rPr lang="en-US" sz="2000" b="1" dirty="0"/>
              <a:t> </a:t>
            </a:r>
            <a:r>
              <a:rPr lang="en-US" sz="2000" b="1" i="1" dirty="0" err="1"/>
              <a:t>nước</a:t>
            </a:r>
            <a:r>
              <a:rPr lang="en-US" sz="2000" b="1" i="1" dirty="0"/>
              <a:t> non </a:t>
            </a:r>
            <a:r>
              <a:rPr lang="en-US" sz="2000" b="1" i="1" dirty="0" err="1"/>
              <a:t>ngàn</a:t>
            </a:r>
            <a:r>
              <a:rPr lang="en-US" sz="2000" b="1" i="1" dirty="0"/>
              <a:t> </a:t>
            </a:r>
            <a:r>
              <a:rPr lang="en-US" sz="2000" b="1" i="1" dirty="0" err="1"/>
              <a:t>dặm</a:t>
            </a:r>
            <a:r>
              <a:rPr lang="en-US" sz="2000" b="1" i="1" dirty="0"/>
              <a:t> 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niềm</a:t>
            </a:r>
            <a:r>
              <a:rPr lang="en-US" sz="2000" b="1" dirty="0"/>
              <a:t> </a:t>
            </a:r>
            <a:r>
              <a:rPr lang="en-US" sz="2000" b="1" dirty="0" err="1"/>
              <a:t>yêu</a:t>
            </a:r>
            <a:r>
              <a:rPr lang="en-US" sz="2000" b="1" dirty="0"/>
              <a:t> </a:t>
            </a:r>
            <a:r>
              <a:rPr lang="en-US" sz="2000" b="1" dirty="0" err="1"/>
              <a:t>mến</a:t>
            </a:r>
            <a:r>
              <a:rPr lang="en-US" sz="2000" b="1" dirty="0"/>
              <a:t>, </a:t>
            </a:r>
            <a:r>
              <a:rPr lang="en-US" sz="2000" b="1" dirty="0" err="1"/>
              <a:t>tự</a:t>
            </a:r>
            <a:r>
              <a:rPr lang="en-US" sz="2000" b="1" dirty="0"/>
              <a:t> </a:t>
            </a:r>
            <a:r>
              <a:rPr lang="en-US" sz="2000" b="1" dirty="0" err="1"/>
              <a:t>hào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vẻ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quê</a:t>
            </a:r>
            <a:r>
              <a:rPr lang="en-US" sz="2000" b="1" dirty="0"/>
              <a:t> </a:t>
            </a:r>
            <a:r>
              <a:rPr lang="en-US" sz="2000" b="1" dirty="0" err="1"/>
              <a:t>hương</a:t>
            </a:r>
            <a:r>
              <a:rPr lang="en-US" sz="2000" b="1" dirty="0"/>
              <a:t> </a:t>
            </a:r>
            <a:r>
              <a:rPr lang="en-US" sz="2000" b="1" dirty="0" err="1"/>
              <a:t>đất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192138" y="262044"/>
            <a:ext cx="4081895" cy="5847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Đọc – hiểu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13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05000" y="304801"/>
            <a:ext cx="427006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b="1" dirty="0" err="1">
                <a:solidFill>
                  <a:srgbClr val="C00000"/>
                </a:solidFill>
              </a:rPr>
              <a:t>Giới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thiệu</a:t>
            </a:r>
            <a:endParaRPr lang="en-US" sz="2800" b="1" dirty="0">
              <a:solidFill>
                <a:srgbClr val="C00000"/>
              </a:solidFill>
            </a:endParaRPr>
          </a:p>
          <a:p>
            <a:pPr marL="400050" indent="-400050">
              <a:buAutoNum type="romanUcPeriod"/>
            </a:pPr>
            <a:r>
              <a:rPr lang="en-US" sz="2800" b="1" dirty="0" err="1">
                <a:solidFill>
                  <a:srgbClr val="C00000"/>
                </a:solidFill>
              </a:rPr>
              <a:t>Đọc</a:t>
            </a:r>
            <a:r>
              <a:rPr lang="en-US" sz="2800" b="1" dirty="0">
                <a:solidFill>
                  <a:srgbClr val="C00000"/>
                </a:solidFill>
              </a:rPr>
              <a:t> - </a:t>
            </a:r>
            <a:r>
              <a:rPr lang="en-US" sz="2800" b="1" dirty="0" err="1">
                <a:solidFill>
                  <a:srgbClr val="C00000"/>
                </a:solidFill>
              </a:rPr>
              <a:t>hiểu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8519480" y="2378953"/>
            <a:ext cx="1843720" cy="3869447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gray">
          <a:xfrm>
            <a:off x="3445596" y="2158617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gray">
          <a:xfrm>
            <a:off x="6696984" y="2117672"/>
            <a:ext cx="285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gray">
          <a:xfrm>
            <a:off x="5094215" y="2158617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8326959" y="2117342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3100780"/>
            <a:ext cx="17970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/>
              <a:t>- Thể thơ năm chữ nhẹ nhàng, tha thiết, mang âm hưởng gần gũi với dân ca</a:t>
            </a:r>
            <a:r>
              <a:rPr lang="en-US" sz="2200" b="1" dirty="0"/>
              <a:t>.</a:t>
            </a: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3886201" y="2420228"/>
            <a:ext cx="2168737" cy="382817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6148972" y="2420229"/>
            <a:ext cx="2233029" cy="3828171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1905001" y="2378953"/>
            <a:ext cx="1873254" cy="3869447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40031" y="2618126"/>
            <a:ext cx="20276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/>
              <a:t>- Kết hợp hài hòa giữa những hình ảnh thơ tự nhiên, giản dị với những hình ảnh giàu ý nghĩa biểu trưng, khái quát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6225172" y="2590801"/>
            <a:ext cx="21017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/>
              <a:t>- Sử dụng ngôn ngữ thơ giản dị, trong sáng, giàu hình ảnh, giàu cảm xúc với các ẩn dụ, điệp ngữ, sử dụng từ xưng hô….</a:t>
            </a:r>
            <a:endParaRPr lang="en-US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8610600" y="3100780"/>
            <a:ext cx="1676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/>
              <a:t>- Cấu tứ chặt chẽ, giọng điệu biến đổi phù hợp với nội dung từng đoạn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00121" y="1752601"/>
            <a:ext cx="4326838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Nghệ</a:t>
            </a:r>
            <a:r>
              <a:rPr lang="en-US" sz="3200" b="1" dirty="0"/>
              <a:t> </a:t>
            </a:r>
            <a:r>
              <a:rPr lang="en-US" sz="3200" b="1" dirty="0" err="1"/>
              <a:t>thuật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30638" y="1163135"/>
            <a:ext cx="4688842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  <p:bldP spid="4" grpId="0"/>
      <p:bldP spid="41" grpId="0" animBg="1"/>
      <p:bldP spid="42" grpId="0" animBg="1"/>
      <p:bldP spid="43" grpId="0" animBg="1"/>
      <p:bldP spid="6" grpId="0"/>
      <p:bldP spid="8" grpId="0"/>
      <p:bldP spid="10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4" y="2991416"/>
            <a:ext cx="54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rung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tinh</a:t>
            </a:r>
            <a:r>
              <a:rPr lang="en-US" sz="2800" b="1" dirty="0"/>
              <a:t> </a:t>
            </a:r>
            <a:r>
              <a:rPr lang="en-US" sz="2800" b="1" dirty="0" err="1"/>
              <a:t>tế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mùa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 </a:t>
            </a:r>
            <a:r>
              <a:rPr lang="en-US" sz="2800" b="1" dirty="0" err="1"/>
              <a:t>thiên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b="1" dirty="0"/>
              <a:t>,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khát</a:t>
            </a:r>
            <a:r>
              <a:rPr lang="en-US" sz="2800" b="1" dirty="0"/>
              <a:t> </a:t>
            </a:r>
            <a:r>
              <a:rPr lang="en-US" sz="2800" b="1" dirty="0" err="1"/>
              <a:t>vọng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cống</a:t>
            </a:r>
            <a:r>
              <a:rPr lang="en-US" sz="2800" b="1" dirty="0"/>
              <a:t> </a:t>
            </a:r>
            <a:r>
              <a:rPr lang="en-US" sz="2800" b="1" dirty="0" err="1"/>
              <a:t>hiến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, </a:t>
            </a:r>
            <a:r>
              <a:rPr lang="en-US" sz="2800" b="1" dirty="0" err="1"/>
              <a:t>cuộc</a:t>
            </a:r>
            <a:r>
              <a:rPr lang="en-US" sz="2800" b="1" dirty="0"/>
              <a:t> </a:t>
            </a:r>
            <a:r>
              <a:rPr lang="en-US" sz="2800" b="1" dirty="0" err="1"/>
              <a:t>đời</a:t>
            </a:r>
            <a:r>
              <a:rPr lang="en-US" sz="2800" b="1" dirty="0"/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6" y="2743200"/>
            <a:ext cx="289559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28448" y="1910351"/>
            <a:ext cx="432683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2. </a:t>
            </a:r>
            <a:r>
              <a:rPr lang="en-US" sz="3600" b="1" dirty="0" err="1"/>
              <a:t>Nội</a:t>
            </a:r>
            <a:r>
              <a:rPr lang="en-US" sz="3600" b="1" dirty="0"/>
              <a:t> dung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4925" y="1258908"/>
            <a:ext cx="5073884" cy="64633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04801"/>
            <a:ext cx="427006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b="1" dirty="0" err="1">
                <a:solidFill>
                  <a:srgbClr val="C00000"/>
                </a:solidFill>
              </a:rPr>
              <a:t>Giới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thiệu</a:t>
            </a:r>
            <a:endParaRPr lang="en-US" sz="2800" b="1" dirty="0">
              <a:solidFill>
                <a:srgbClr val="C00000"/>
              </a:solidFill>
            </a:endParaRPr>
          </a:p>
          <a:p>
            <a:pPr marL="400050" indent="-400050">
              <a:buAutoNum type="romanUcPeriod"/>
            </a:pPr>
            <a:r>
              <a:rPr lang="en-US" sz="2800" b="1" dirty="0" err="1">
                <a:solidFill>
                  <a:srgbClr val="C00000"/>
                </a:solidFill>
              </a:rPr>
              <a:t>Đọc</a:t>
            </a:r>
            <a:r>
              <a:rPr lang="en-US" sz="2800" b="1" dirty="0">
                <a:solidFill>
                  <a:srgbClr val="C00000"/>
                </a:solidFill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</a:rPr>
              <a:t>hiểu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ức ảnh khiến triệu người Việt rưng rưng: Giấc ngủ ngoài trời những người chống dịch Covid-19 - ảnh 2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4375" y="4779759"/>
            <a:ext cx="82296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</a:t>
            </a:r>
            <a:r>
              <a:rPr lang="en-US" sz="2400" b="1" dirty="0" err="1"/>
              <a:t>ngũ</a:t>
            </a:r>
            <a:r>
              <a:rPr lang="en-US" sz="2400" b="1" dirty="0"/>
              <a:t>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nguyện</a:t>
            </a:r>
            <a:r>
              <a:rPr lang="en-US" sz="2400" b="1" dirty="0"/>
              <a:t> </a:t>
            </a:r>
            <a:r>
              <a:rPr lang="en-US" sz="2400" b="1" dirty="0" err="1"/>
              <a:t>viên</a:t>
            </a:r>
            <a:r>
              <a:rPr lang="en-US" sz="2400" b="1" dirty="0"/>
              <a:t> </a:t>
            </a:r>
            <a:r>
              <a:rPr lang="en-US" sz="2400" b="1" dirty="0" err="1"/>
              <a:t>tại</a:t>
            </a:r>
            <a:r>
              <a:rPr lang="en-US" sz="2400" b="1" dirty="0"/>
              <a:t> </a:t>
            </a:r>
            <a:r>
              <a:rPr lang="en-US" sz="2400" b="1" dirty="0" err="1"/>
              <a:t>Kí</a:t>
            </a:r>
            <a:r>
              <a:rPr lang="en-US" sz="2400" b="1" dirty="0"/>
              <a:t> </a:t>
            </a:r>
            <a:r>
              <a:rPr lang="en-US" sz="2400" b="1" dirty="0" err="1"/>
              <a:t>túc</a:t>
            </a:r>
            <a:r>
              <a:rPr lang="en-US" sz="2400" b="1" dirty="0"/>
              <a:t> </a:t>
            </a:r>
            <a:r>
              <a:rPr lang="en-US" sz="2400" b="1" dirty="0" err="1"/>
              <a:t>xá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Quốc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phố</a:t>
            </a:r>
            <a:r>
              <a:rPr lang="en-US" sz="2400" b="1" dirty="0"/>
              <a:t> </a:t>
            </a:r>
            <a:r>
              <a:rPr lang="en-US" sz="2400" b="1" dirty="0" err="1"/>
              <a:t>Hồ</a:t>
            </a:r>
            <a:r>
              <a:rPr lang="en-US" sz="2400" b="1" dirty="0"/>
              <a:t> </a:t>
            </a:r>
            <a:r>
              <a:rPr lang="en-US" sz="2400" b="1" dirty="0" err="1"/>
              <a:t>Chí</a:t>
            </a:r>
            <a:r>
              <a:rPr lang="en-US" sz="2400" b="1" dirty="0"/>
              <a:t> Minh</a:t>
            </a:r>
          </a:p>
        </p:txBody>
      </p:sp>
      <p:pic>
        <p:nvPicPr>
          <p:cNvPr id="2" name="fu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9919" y="187121"/>
            <a:ext cx="487363" cy="487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674484"/>
            <a:ext cx="70580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4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6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1" y="4854576"/>
            <a:ext cx="7431087" cy="479425"/>
          </a:xfrm>
        </p:spPr>
        <p:txBody>
          <a:bodyPr/>
          <a:lstStyle/>
          <a:p>
            <a:r>
              <a:rPr lang="en-US" sz="4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4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4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nho</a:t>
            </a:r>
            <a:r>
              <a:rPr lang="en-US" sz="4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nhỏ</a:t>
            </a:r>
            <a:endParaRPr lang="en-US" sz="4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5486400"/>
            <a:ext cx="5791200" cy="60960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Hải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E:\DAY HOC TREN TRUYEN HINH\Theme\spring-bird-2295431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472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280 bác sĩ, y tá về hưu và 700 sinh viên y tình nguyện đi chống dịch Covid-19 - Ảnh 1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280 bác sĩ, y tá về hưu và 700 sinh viên y tình nguyện đi chống dịch Covid-19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86" y="2053937"/>
            <a:ext cx="6629400" cy="429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6386" y="853609"/>
            <a:ext cx="8153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/>
              <a:t>280 bác sĩ, y tá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/>
              <a:t> </a:t>
            </a:r>
            <a:r>
              <a:rPr lang="vi-VN" sz="2400" b="1" dirty="0"/>
              <a:t>nghỉ hưu và 700 sinh viên các trường y khoa</a:t>
            </a:r>
            <a:r>
              <a:rPr lang="en-US" sz="2400" b="1" dirty="0"/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/>
              <a:t>tình nguyện tham gia công tác phòng chống dịch Covid-19</a:t>
            </a:r>
          </a:p>
        </p:txBody>
      </p:sp>
    </p:spTree>
    <p:extLst>
      <p:ext uri="{BB962C8B-B14F-4D97-AF65-F5344CB8AC3E}">
        <p14:creationId xmlns:p14="http://schemas.microsoft.com/office/powerpoint/2010/main" val="21243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à Tửu (thứ hai từ phải sang) trao gạo cho Bộ chỉ huy Quân sự Hà Tĩnh chiều 31/3. Ảnh: Gia 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70" y="228600"/>
            <a:ext cx="738683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114836"/>
            <a:ext cx="76962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/>
              <a:t>Bà Nguyễn Thị Tửu 101 tuổi </a:t>
            </a:r>
            <a:r>
              <a:rPr lang="en-US" sz="2400" b="1" dirty="0"/>
              <a:t>(</a:t>
            </a:r>
            <a:r>
              <a:rPr lang="vi-VN" sz="2400" b="1" dirty="0"/>
              <a:t>Hà Tĩnh</a:t>
            </a:r>
            <a:r>
              <a:rPr lang="en-US" sz="2400" b="1" dirty="0"/>
              <a:t>)</a:t>
            </a:r>
            <a:r>
              <a:rPr lang="vi-VN" sz="2400" b="1" dirty="0"/>
              <a:t> trích 26 triệu đồng từ tiền tích góp h</a:t>
            </a:r>
            <a:r>
              <a:rPr lang="en-US" sz="2400" b="1" dirty="0"/>
              <a:t>ằ</a:t>
            </a:r>
            <a:r>
              <a:rPr lang="vi-VN" sz="2400" b="1" dirty="0"/>
              <a:t>ng năm mua 2 tấn gạo tặng bộ đội chống Covid-19.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97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ác sĩ ở tuyến đầu chống dịch rưng rưng với chai nước cam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838201"/>
            <a:ext cx="5486400" cy="4176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ác sĩ ở tuyến đầu chống dịch rưng rưng với chai nước cam - Ảnh 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3048000" cy="228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ác sĩ ở tuyến đầu chống dịch rưng rưng với chai nước cam - Ảnh 5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02139"/>
            <a:ext cx="3276600" cy="2212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2" y="5058614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/>
              <a:t>Câu lạc bộ Bếp </a:t>
            </a:r>
            <a:r>
              <a:rPr lang="en-US" sz="2400" b="1" dirty="0"/>
              <a:t>c</a:t>
            </a:r>
            <a:r>
              <a:rPr lang="vi-VN" sz="2400" b="1" dirty="0"/>
              <a:t>ơm Vạn </a:t>
            </a:r>
            <a:r>
              <a:rPr lang="en-US" sz="2400" b="1" dirty="0"/>
              <a:t>t</a:t>
            </a:r>
            <a:r>
              <a:rPr lang="vi-VN" sz="2400" b="1" dirty="0"/>
              <a:t>ình</a:t>
            </a:r>
            <a:r>
              <a:rPr lang="en-US" sz="2400" b="1" dirty="0"/>
              <a:t> (</a:t>
            </a:r>
            <a:r>
              <a:rPr lang="vi-VN" sz="2400" b="1" dirty="0"/>
              <a:t>Đà </a:t>
            </a:r>
            <a:r>
              <a:rPr lang="en-US" sz="2400" b="1" dirty="0" err="1"/>
              <a:t>Nẵng</a:t>
            </a:r>
            <a:r>
              <a:rPr lang="en-US" sz="2400" b="1" dirty="0"/>
              <a:t>) </a:t>
            </a:r>
            <a:r>
              <a:rPr lang="en-US" sz="2400" b="1" dirty="0" err="1"/>
              <a:t>với</a:t>
            </a:r>
            <a:r>
              <a:rPr lang="vi-VN" sz="2400" b="1" dirty="0"/>
              <a:t> </a:t>
            </a:r>
            <a:r>
              <a:rPr lang="en-US" sz="2400" b="1" dirty="0"/>
              <a:t>C</a:t>
            </a:r>
            <a:r>
              <a:rPr lang="vi-VN" sz="2400" b="1" dirty="0"/>
              <a:t>hiến dịch</a:t>
            </a:r>
            <a:r>
              <a:rPr lang="en-US" sz="2400" b="1" dirty="0"/>
              <a:t> “T</a:t>
            </a:r>
            <a:r>
              <a:rPr lang="vi-VN" sz="2400" b="1" dirty="0"/>
              <a:t>iếp sức nước cam</a:t>
            </a:r>
            <a:r>
              <a:rPr lang="en-US" sz="2400" b="1" dirty="0"/>
              <a:t>”</a:t>
            </a:r>
            <a:r>
              <a:rPr lang="vi-VN" sz="2400" b="1" dirty="0"/>
              <a:t> cho tuyến đầu chống dịch</a:t>
            </a:r>
            <a:r>
              <a:rPr lang="vi-VN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Tặng 3000 chai nước ép cho y bác sĩ dù cửa hàng phải tạm nghỉ vì COVID - 19 -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886232"/>
            <a:ext cx="8210265" cy="4481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7900" y="5276672"/>
            <a:ext cx="7620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/>
              <a:t>Cửa hàng Voọc Fruit</a:t>
            </a:r>
            <a:r>
              <a:rPr lang="en-US" sz="2400" b="1" dirty="0"/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Nẵng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/>
              <a:t>tặng bác sĩ, cán bộ, nhân viên Bệnh viện 199 </a:t>
            </a:r>
            <a:r>
              <a:rPr lang="en-US" sz="2400" b="1" dirty="0"/>
              <a:t>(</a:t>
            </a:r>
            <a:r>
              <a:rPr lang="vi-VN" sz="2400" b="1" dirty="0"/>
              <a:t>Bộ Công an</a:t>
            </a:r>
            <a:r>
              <a:rPr lang="en-US" sz="2400" b="1" dirty="0"/>
              <a:t>)</a:t>
            </a:r>
            <a:r>
              <a:rPr lang="vi-VN" sz="2400" b="1" dirty="0"/>
              <a:t> 200 chai nước ép trái cây tươi trong vòng 15 ngày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47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s://scontent.fhan5-7.fna.fbcdn.net/v/t1.0-9/89941264_4172918379400291_1366926294603792384_n.jpg?_nc_cat=106&amp;_nc_sid=8bfeb9&amp;_nc_ohc=afzeM5rBuLQAX9MYhNI&amp;_nc_ht=scontent.fhan5-7.fna&amp;oh=a1db74b31d8d1003aee3bfef398d4f58&amp;oe=5EB016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09601"/>
            <a:ext cx="3082925" cy="494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han5-5.fna.fbcdn.net/v/t1.0-9/87531848_4172918386066957_1224066581303132160_n.jpg?_nc_cat=108&amp;_nc_sid=8bfeb9&amp;_nc_ohc=SwRvuynzQooAX9AaQsp&amp;_nc_ht=scontent.fhan5-5.fna&amp;oh=a6ab6b334908605f408b1ed859e8497e&amp;oe=5EB07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609601"/>
            <a:ext cx="5457966" cy="494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9537" y="5599094"/>
            <a:ext cx="7620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đẹp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quận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Hải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Nẵng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1255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9684" y="152401"/>
            <a:ext cx="3429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1229" y="70760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Đề</a:t>
            </a:r>
            <a:r>
              <a:rPr lang="en-US" sz="2400" b="1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1229" y="1033260"/>
            <a:ext cx="81659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	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 </a:t>
            </a:r>
            <a:r>
              <a:rPr lang="en-US" sz="2400" b="1" dirty="0" err="1"/>
              <a:t>đẹp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hồn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giả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khổ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		</a:t>
            </a:r>
            <a:r>
              <a:rPr lang="en-US" sz="2400" b="1" i="1" dirty="0" err="1"/>
              <a:t>Mọc</a:t>
            </a:r>
            <a:r>
              <a:rPr lang="en-US" sz="2400" b="1" i="1" dirty="0"/>
              <a:t> </a:t>
            </a:r>
            <a:r>
              <a:rPr lang="en-US" sz="2400" b="1" i="1" dirty="0" err="1"/>
              <a:t>giữa</a:t>
            </a:r>
            <a:r>
              <a:rPr lang="en-US" sz="2400" b="1" i="1" dirty="0"/>
              <a:t> </a:t>
            </a:r>
            <a:r>
              <a:rPr lang="en-US" sz="2400" b="1" i="1" dirty="0" err="1"/>
              <a:t>dòng</a:t>
            </a:r>
            <a:r>
              <a:rPr lang="en-US" sz="2400" b="1" i="1" dirty="0"/>
              <a:t> </a:t>
            </a:r>
            <a:r>
              <a:rPr lang="en-US" sz="2400" b="1" i="1" dirty="0" err="1"/>
              <a:t>sông</a:t>
            </a:r>
            <a:r>
              <a:rPr lang="en-US" sz="2400" b="1" i="1" dirty="0"/>
              <a:t> </a:t>
            </a:r>
            <a:r>
              <a:rPr lang="en-US" sz="2400" b="1" i="1" dirty="0" err="1"/>
              <a:t>xanh</a:t>
            </a:r>
            <a:endParaRPr lang="en-US" sz="2400" b="1" dirty="0"/>
          </a:p>
          <a:p>
            <a:r>
              <a:rPr lang="en-US" sz="2400" b="1" i="1" dirty="0"/>
              <a:t>		</a:t>
            </a:r>
            <a:r>
              <a:rPr lang="en-US" sz="2400" b="1" i="1" dirty="0" err="1"/>
              <a:t>Một</a:t>
            </a:r>
            <a:r>
              <a:rPr lang="en-US" sz="2400" b="1" i="1" dirty="0"/>
              <a:t> </a:t>
            </a:r>
            <a:r>
              <a:rPr lang="en-US" sz="2400" b="1" i="1" dirty="0" err="1"/>
              <a:t>bông</a:t>
            </a:r>
            <a:r>
              <a:rPr lang="en-US" sz="2400" b="1" i="1" dirty="0"/>
              <a:t> </a:t>
            </a:r>
            <a:r>
              <a:rPr lang="en-US" sz="2400" b="1" i="1" dirty="0" err="1"/>
              <a:t>hoa</a:t>
            </a:r>
            <a:r>
              <a:rPr lang="en-US" sz="2400" b="1" i="1" dirty="0"/>
              <a:t> </a:t>
            </a:r>
            <a:r>
              <a:rPr lang="en-US" sz="2400" b="1" i="1" dirty="0" err="1"/>
              <a:t>tím</a:t>
            </a:r>
            <a:r>
              <a:rPr lang="en-US" sz="2400" b="1" i="1" dirty="0"/>
              <a:t> </a:t>
            </a:r>
            <a:r>
              <a:rPr lang="en-US" sz="2400" b="1" i="1" dirty="0" err="1"/>
              <a:t>biếc</a:t>
            </a:r>
            <a:endParaRPr lang="en-US" sz="2400" b="1" dirty="0"/>
          </a:p>
          <a:p>
            <a:r>
              <a:rPr lang="en-US" sz="2400" b="1" i="1" dirty="0"/>
              <a:t>		</a:t>
            </a:r>
            <a:r>
              <a:rPr lang="en-US" sz="2400" b="1" i="1" dirty="0" err="1"/>
              <a:t>Ơi</a:t>
            </a:r>
            <a:r>
              <a:rPr lang="en-US" sz="2400" b="1" i="1" dirty="0"/>
              <a:t> con </a:t>
            </a:r>
            <a:r>
              <a:rPr lang="en-US" sz="2400" b="1" i="1" dirty="0" err="1"/>
              <a:t>chim</a:t>
            </a:r>
            <a:r>
              <a:rPr lang="en-US" sz="2400" b="1" i="1" dirty="0"/>
              <a:t> </a:t>
            </a:r>
            <a:r>
              <a:rPr lang="en-US" sz="2400" b="1" i="1" dirty="0" err="1"/>
              <a:t>chiền</a:t>
            </a:r>
            <a:r>
              <a:rPr lang="en-US" sz="2400" b="1" i="1" dirty="0"/>
              <a:t> </a:t>
            </a:r>
            <a:r>
              <a:rPr lang="en-US" sz="2400" b="1" i="1" dirty="0" err="1"/>
              <a:t>chiện</a:t>
            </a:r>
            <a:endParaRPr lang="en-US" sz="2400" b="1" dirty="0"/>
          </a:p>
          <a:p>
            <a:r>
              <a:rPr lang="en-US" sz="2400" b="1" i="1" dirty="0"/>
              <a:t>		</a:t>
            </a:r>
            <a:r>
              <a:rPr lang="en-US" sz="2400" b="1" i="1" dirty="0" err="1"/>
              <a:t>Hót</a:t>
            </a:r>
            <a:r>
              <a:rPr lang="en-US" sz="2400" b="1" i="1" dirty="0"/>
              <a:t> chi </a:t>
            </a:r>
            <a:r>
              <a:rPr lang="en-US" sz="2400" b="1" i="1" dirty="0" err="1"/>
              <a:t>mà</a:t>
            </a:r>
            <a:r>
              <a:rPr lang="en-US" sz="2400" b="1" i="1" dirty="0"/>
              <a:t> </a:t>
            </a:r>
            <a:r>
              <a:rPr lang="en-US" sz="2400" b="1" i="1" dirty="0" err="1"/>
              <a:t>vang</a:t>
            </a:r>
            <a:r>
              <a:rPr lang="en-US" sz="2400" b="1" i="1" dirty="0"/>
              <a:t> </a:t>
            </a:r>
            <a:r>
              <a:rPr lang="en-US" sz="2400" b="1" i="1" dirty="0" err="1"/>
              <a:t>trời</a:t>
            </a:r>
            <a:endParaRPr lang="en-US" sz="2400" b="1" dirty="0"/>
          </a:p>
          <a:p>
            <a:r>
              <a:rPr lang="en-US" sz="2400" b="1" i="1" dirty="0"/>
              <a:t>		</a:t>
            </a:r>
            <a:r>
              <a:rPr lang="en-US" sz="2400" b="1" i="1" dirty="0" err="1"/>
              <a:t>Từng</a:t>
            </a:r>
            <a:r>
              <a:rPr lang="en-US" sz="2400" b="1" i="1" dirty="0"/>
              <a:t> </a:t>
            </a:r>
            <a:r>
              <a:rPr lang="en-US" sz="2400" b="1" i="1" dirty="0" err="1"/>
              <a:t>giọt</a:t>
            </a:r>
            <a:r>
              <a:rPr lang="en-US" sz="2400" b="1" i="1" dirty="0"/>
              <a:t> long </a:t>
            </a:r>
            <a:r>
              <a:rPr lang="en-US" sz="2400" b="1" i="1" dirty="0" err="1"/>
              <a:t>lanh</a:t>
            </a:r>
            <a:r>
              <a:rPr lang="en-US" sz="2400" b="1" i="1" dirty="0"/>
              <a:t> </a:t>
            </a:r>
            <a:r>
              <a:rPr lang="en-US" sz="2400" b="1" i="1" dirty="0" err="1"/>
              <a:t>rơi</a:t>
            </a:r>
            <a:endParaRPr lang="en-US" sz="2400" b="1" dirty="0"/>
          </a:p>
          <a:p>
            <a:r>
              <a:rPr lang="en-US" sz="2400" b="1" i="1" dirty="0"/>
              <a:t>		</a:t>
            </a:r>
            <a:r>
              <a:rPr lang="en-US" sz="2400" b="1" i="1" dirty="0" err="1"/>
              <a:t>Tôi</a:t>
            </a:r>
            <a:r>
              <a:rPr lang="en-US" sz="2400" b="1" i="1" dirty="0"/>
              <a:t> </a:t>
            </a:r>
            <a:r>
              <a:rPr lang="en-US" sz="2400" b="1" i="1" dirty="0" err="1"/>
              <a:t>đưa</a:t>
            </a:r>
            <a:r>
              <a:rPr lang="en-US" sz="2400" b="1" i="1" dirty="0"/>
              <a:t> </a:t>
            </a:r>
            <a:r>
              <a:rPr lang="en-US" sz="2400" b="1" i="1" dirty="0" err="1"/>
              <a:t>tay</a:t>
            </a:r>
            <a:r>
              <a:rPr lang="en-US" sz="2400" b="1" i="1" dirty="0"/>
              <a:t> </a:t>
            </a:r>
            <a:r>
              <a:rPr lang="en-US" sz="2400" b="1" i="1" dirty="0" err="1"/>
              <a:t>tôi</a:t>
            </a:r>
            <a:r>
              <a:rPr lang="en-US" sz="2400" b="1" i="1" dirty="0"/>
              <a:t> </a:t>
            </a:r>
            <a:r>
              <a:rPr lang="en-US" sz="2400" b="1" i="1" dirty="0" err="1"/>
              <a:t>hứng</a:t>
            </a:r>
            <a:r>
              <a:rPr lang="en-US" sz="2400" b="1" i="1" dirty="0"/>
              <a:t>.</a:t>
            </a:r>
            <a:endParaRPr lang="en-US" sz="2400" b="1" dirty="0"/>
          </a:p>
          <a:p>
            <a:r>
              <a:rPr lang="fr-FR" sz="2400" b="1" dirty="0" err="1"/>
              <a:t>Và</a:t>
            </a:r>
            <a:r>
              <a:rPr lang="fr-FR" sz="2400" b="1" dirty="0"/>
              <a:t>:</a:t>
            </a:r>
            <a:endParaRPr lang="en-US" sz="2400" b="1" dirty="0"/>
          </a:p>
          <a:p>
            <a:r>
              <a:rPr lang="fr-FR" sz="2400" b="1" i="1" dirty="0"/>
              <a:t>                      Ta </a:t>
            </a:r>
            <a:r>
              <a:rPr lang="fr-FR" sz="2400" b="1" i="1" dirty="0" err="1"/>
              <a:t>làm</a:t>
            </a:r>
            <a:r>
              <a:rPr lang="fr-FR" sz="2400" b="1" i="1" dirty="0"/>
              <a:t> con </a:t>
            </a:r>
            <a:r>
              <a:rPr lang="fr-FR" sz="2400" b="1" i="1" dirty="0" err="1"/>
              <a:t>chim</a:t>
            </a:r>
            <a:r>
              <a:rPr lang="fr-FR" sz="2400" b="1" i="1" dirty="0"/>
              <a:t> </a:t>
            </a:r>
            <a:r>
              <a:rPr lang="fr-FR" sz="2400" b="1" i="1" dirty="0" err="1"/>
              <a:t>hót</a:t>
            </a:r>
            <a:endParaRPr lang="en-US" sz="2400" b="1" dirty="0"/>
          </a:p>
          <a:p>
            <a:r>
              <a:rPr lang="fr-FR" sz="2400" b="1" i="1" dirty="0"/>
              <a:t>		Ta </a:t>
            </a:r>
            <a:r>
              <a:rPr lang="fr-FR" sz="2400" b="1" i="1" dirty="0" err="1"/>
              <a:t>làm</a:t>
            </a:r>
            <a:r>
              <a:rPr lang="fr-FR" sz="2400" b="1" i="1" dirty="0"/>
              <a:t> </a:t>
            </a:r>
            <a:r>
              <a:rPr lang="fr-FR" sz="2400" b="1" i="1" dirty="0" err="1"/>
              <a:t>một</a:t>
            </a:r>
            <a:r>
              <a:rPr lang="fr-FR" sz="2400" b="1" i="1" dirty="0"/>
              <a:t> </a:t>
            </a:r>
            <a:r>
              <a:rPr lang="fr-FR" sz="2400" b="1" i="1" dirty="0" err="1"/>
              <a:t>cành</a:t>
            </a:r>
            <a:r>
              <a:rPr lang="fr-FR" sz="2400" b="1" i="1" dirty="0"/>
              <a:t> </a:t>
            </a:r>
            <a:r>
              <a:rPr lang="fr-FR" sz="2400" b="1" i="1" dirty="0" err="1"/>
              <a:t>hoa</a:t>
            </a:r>
            <a:endParaRPr lang="en-US" sz="2400" b="1" dirty="0"/>
          </a:p>
          <a:p>
            <a:r>
              <a:rPr lang="fr-FR" sz="2400" b="1" i="1" dirty="0"/>
              <a:t>		Ta </a:t>
            </a:r>
            <a:r>
              <a:rPr lang="fr-FR" sz="2400" b="1" i="1" dirty="0" err="1"/>
              <a:t>nhập</a:t>
            </a:r>
            <a:r>
              <a:rPr lang="fr-FR" sz="2400" b="1" i="1" dirty="0"/>
              <a:t> </a:t>
            </a:r>
            <a:r>
              <a:rPr lang="fr-FR" sz="2400" b="1" i="1" dirty="0" err="1"/>
              <a:t>vào</a:t>
            </a:r>
            <a:r>
              <a:rPr lang="fr-FR" sz="2400" b="1" i="1" dirty="0"/>
              <a:t> </a:t>
            </a:r>
            <a:r>
              <a:rPr lang="fr-FR" sz="2400" b="1" i="1" dirty="0" err="1"/>
              <a:t>hòa</a:t>
            </a:r>
            <a:r>
              <a:rPr lang="fr-FR" sz="2400" b="1" i="1" dirty="0"/>
              <a:t> ca</a:t>
            </a:r>
            <a:endParaRPr lang="en-US" sz="2400" b="1" dirty="0"/>
          </a:p>
          <a:p>
            <a:r>
              <a:rPr lang="fr-FR" sz="2400" b="1" i="1" dirty="0"/>
              <a:t>		</a:t>
            </a:r>
            <a:r>
              <a:rPr lang="fr-FR" sz="2400" b="1" i="1" dirty="0" err="1"/>
              <a:t>Một</a:t>
            </a:r>
            <a:r>
              <a:rPr lang="fr-FR" sz="2400" b="1" i="1" dirty="0"/>
              <a:t> </a:t>
            </a:r>
            <a:r>
              <a:rPr lang="fr-FR" sz="2400" b="1" i="1" dirty="0" err="1"/>
              <a:t>nốt</a:t>
            </a:r>
            <a:r>
              <a:rPr lang="fr-FR" sz="2400" b="1" i="1" dirty="0"/>
              <a:t> </a:t>
            </a:r>
            <a:r>
              <a:rPr lang="fr-FR" sz="2400" b="1" i="1" dirty="0" err="1"/>
              <a:t>trầm</a:t>
            </a:r>
            <a:r>
              <a:rPr lang="fr-FR" sz="2400" b="1" i="1" dirty="0"/>
              <a:t> </a:t>
            </a:r>
            <a:r>
              <a:rPr lang="fr-FR" sz="2400" b="1" i="1" dirty="0" err="1"/>
              <a:t>xao</a:t>
            </a:r>
            <a:r>
              <a:rPr lang="fr-FR" sz="2400" b="1" i="1" dirty="0"/>
              <a:t> </a:t>
            </a:r>
            <a:r>
              <a:rPr lang="fr-FR" sz="2400" b="1" i="1" dirty="0" err="1"/>
              <a:t>xuyến</a:t>
            </a:r>
            <a:r>
              <a:rPr lang="fr-FR" sz="2400" b="1" i="1" dirty="0"/>
              <a:t>.</a:t>
            </a:r>
            <a:endParaRPr lang="en-US" sz="2400" b="1" dirty="0"/>
          </a:p>
          <a:p>
            <a:r>
              <a:rPr lang="fr-FR" sz="2000" b="1" dirty="0"/>
              <a:t>			(</a:t>
            </a:r>
            <a:r>
              <a:rPr lang="fr-FR" sz="2000" b="1" dirty="0" err="1"/>
              <a:t>Thanh</a:t>
            </a:r>
            <a:r>
              <a:rPr lang="fr-FR" sz="2000" b="1" dirty="0"/>
              <a:t> </a:t>
            </a:r>
            <a:r>
              <a:rPr lang="fr-FR" sz="2000" b="1" dirty="0" err="1"/>
              <a:t>Hải</a:t>
            </a:r>
            <a:r>
              <a:rPr lang="fr-FR" sz="2000" b="1" dirty="0"/>
              <a:t>, </a:t>
            </a:r>
            <a:r>
              <a:rPr lang="fr-FR" sz="2000" b="1" i="1" dirty="0" err="1"/>
              <a:t>Mùa</a:t>
            </a:r>
            <a:r>
              <a:rPr lang="fr-FR" sz="2000" b="1" i="1" dirty="0"/>
              <a:t> </a:t>
            </a:r>
            <a:r>
              <a:rPr lang="fr-FR" sz="2000" b="1" i="1" dirty="0" err="1"/>
              <a:t>xuân</a:t>
            </a:r>
            <a:r>
              <a:rPr lang="fr-FR" sz="2000" b="1" i="1" dirty="0"/>
              <a:t> </a:t>
            </a:r>
            <a:r>
              <a:rPr lang="fr-FR" sz="2000" b="1" i="1" dirty="0" err="1"/>
              <a:t>nho</a:t>
            </a:r>
            <a:r>
              <a:rPr lang="fr-FR" sz="2000" b="1" i="1" dirty="0"/>
              <a:t> </a:t>
            </a:r>
            <a:r>
              <a:rPr lang="fr-FR" sz="2000" b="1" i="1" dirty="0" err="1"/>
              <a:t>nhỏ</a:t>
            </a:r>
            <a:r>
              <a:rPr lang="fr-FR" sz="2000" b="1" dirty="0"/>
              <a:t>, </a:t>
            </a:r>
            <a:r>
              <a:rPr lang="fr-FR" sz="2000" b="1" i="1" dirty="0" err="1"/>
              <a:t>Ngữ</a:t>
            </a:r>
            <a:r>
              <a:rPr lang="fr-FR" sz="2000" b="1" i="1" dirty="0"/>
              <a:t> </a:t>
            </a:r>
            <a:r>
              <a:rPr lang="fr-FR" sz="2000" b="1" i="1" dirty="0" err="1"/>
              <a:t>văn</a:t>
            </a:r>
            <a:r>
              <a:rPr lang="fr-FR" sz="2000" b="1" i="1" dirty="0"/>
              <a:t> 9,</a:t>
            </a:r>
            <a:endParaRPr lang="en-US" sz="2000" b="1" dirty="0"/>
          </a:p>
          <a:p>
            <a:r>
              <a:rPr lang="fr-FR" sz="2000" b="1" i="1" dirty="0"/>
              <a:t>			  	    </a:t>
            </a:r>
            <a:r>
              <a:rPr lang="fr-FR" sz="2000" b="1" i="1" dirty="0" err="1"/>
              <a:t>Tập</a:t>
            </a:r>
            <a:r>
              <a:rPr lang="fr-FR" sz="2000" b="1" i="1" dirty="0"/>
              <a:t> </a:t>
            </a:r>
            <a:r>
              <a:rPr lang="fr-FR" sz="2000" b="1" i="1" dirty="0" err="1"/>
              <a:t>hai</a:t>
            </a:r>
            <a:r>
              <a:rPr lang="fr-FR" sz="2000" b="1" dirty="0"/>
              <a:t>, NXB </a:t>
            </a:r>
            <a:r>
              <a:rPr lang="fr-FR" sz="2000" b="1" dirty="0" err="1"/>
              <a:t>Giáo</a:t>
            </a:r>
            <a:r>
              <a:rPr lang="fr-FR" sz="2000" b="1" dirty="0"/>
              <a:t> </a:t>
            </a:r>
            <a:r>
              <a:rPr lang="fr-FR" sz="2000" b="1" dirty="0" err="1"/>
              <a:t>dục</a:t>
            </a:r>
            <a:r>
              <a:rPr lang="fr-FR" sz="2000" b="1" dirty="0"/>
              <a:t> </a:t>
            </a:r>
            <a:r>
              <a:rPr lang="fr-FR" sz="2000" b="1" dirty="0" err="1"/>
              <a:t>Việt</a:t>
            </a:r>
            <a:r>
              <a:rPr lang="fr-FR" sz="2000" b="1" dirty="0"/>
              <a:t> Nam)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02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gray">
          <a:xfrm>
            <a:off x="4210050" y="2062164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B9B7C"/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4427538" y="2268538"/>
            <a:ext cx="3490912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B9B7C"/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4643439" y="2595564"/>
            <a:ext cx="2973387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B9B7C"/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9044363">
            <a:off x="3911711" y="3906838"/>
            <a:ext cx="1871663" cy="1855787"/>
          </a:xfrm>
          <a:prstGeom prst="chevron">
            <a:avLst>
              <a:gd name="adj" fmla="val 28655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/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-5400000">
            <a:off x="5041900" y="1577975"/>
            <a:ext cx="2116139" cy="1855788"/>
          </a:xfrm>
          <a:prstGeom prst="chevron">
            <a:avLst>
              <a:gd name="adj" fmla="val 28655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  <a:extLst/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 rot="1788254">
            <a:off x="6432551" y="3906839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5347493" y="1618747"/>
            <a:ext cx="150495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FFFBFC"/>
                </a:solidFill>
              </a:rPr>
              <a:t>1. </a:t>
            </a:r>
            <a:r>
              <a:rPr lang="en-US" altLang="en-US" sz="2500" b="1" dirty="0" err="1">
                <a:solidFill>
                  <a:srgbClr val="FFFBFC"/>
                </a:solidFill>
              </a:rPr>
              <a:t>Vấn</a:t>
            </a:r>
            <a:r>
              <a:rPr lang="en-US" altLang="en-US" sz="2500" b="1" dirty="0">
                <a:solidFill>
                  <a:srgbClr val="FFFBFC"/>
                </a:solidFill>
              </a:rPr>
              <a:t> </a:t>
            </a:r>
            <a:r>
              <a:rPr lang="en-US" altLang="en-US" sz="2500" b="1" dirty="0" err="1">
                <a:solidFill>
                  <a:srgbClr val="FFFBFC"/>
                </a:solidFill>
              </a:rPr>
              <a:t>đề</a:t>
            </a:r>
            <a:r>
              <a:rPr lang="en-US" altLang="en-US" sz="2500" b="1" dirty="0">
                <a:solidFill>
                  <a:srgbClr val="FFFBFC"/>
                </a:solidFill>
              </a:rPr>
              <a:t> </a:t>
            </a:r>
            <a:r>
              <a:rPr lang="en-US" altLang="en-US" sz="2500" b="1" dirty="0" err="1">
                <a:solidFill>
                  <a:srgbClr val="FFFBFC"/>
                </a:solidFill>
              </a:rPr>
              <a:t>nghị</a:t>
            </a:r>
            <a:r>
              <a:rPr lang="en-US" altLang="en-US" sz="2500" b="1" dirty="0">
                <a:solidFill>
                  <a:srgbClr val="FFFBFC"/>
                </a:solidFill>
              </a:rPr>
              <a:t> </a:t>
            </a:r>
            <a:r>
              <a:rPr lang="en-US" altLang="en-US" sz="2500" b="1" dirty="0" err="1">
                <a:solidFill>
                  <a:srgbClr val="FFFBFC"/>
                </a:solidFill>
              </a:rPr>
              <a:t>luận</a:t>
            </a:r>
            <a:endParaRPr lang="en-US" altLang="en-US" sz="2500" b="1" dirty="0">
              <a:solidFill>
                <a:srgbClr val="FFFBFC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3886201" y="4319826"/>
            <a:ext cx="16001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FFFBFC"/>
                </a:solidFill>
              </a:rPr>
              <a:t>3. </a:t>
            </a:r>
            <a:r>
              <a:rPr lang="en-US" altLang="en-US" sz="2500" b="1" dirty="0" err="1">
                <a:solidFill>
                  <a:srgbClr val="FFFBFC"/>
                </a:solidFill>
              </a:rPr>
              <a:t>Phạm</a:t>
            </a:r>
            <a:r>
              <a:rPr lang="en-US" altLang="en-US" sz="2500" b="1" dirty="0">
                <a:solidFill>
                  <a:srgbClr val="FFFBFC"/>
                </a:solidFill>
              </a:rPr>
              <a:t> vi </a:t>
            </a:r>
            <a:r>
              <a:rPr lang="en-US" altLang="en-US" sz="2500" b="1" dirty="0" err="1">
                <a:solidFill>
                  <a:srgbClr val="FFFBFC"/>
                </a:solidFill>
              </a:rPr>
              <a:t>tư</a:t>
            </a:r>
            <a:r>
              <a:rPr lang="en-US" altLang="en-US" sz="2500" b="1" dirty="0">
                <a:solidFill>
                  <a:srgbClr val="FFFBFC"/>
                </a:solidFill>
              </a:rPr>
              <a:t> </a:t>
            </a:r>
            <a:r>
              <a:rPr lang="en-US" altLang="en-US" sz="2500" b="1" dirty="0" err="1">
                <a:solidFill>
                  <a:srgbClr val="FFFBFC"/>
                </a:solidFill>
              </a:rPr>
              <a:t>liệu</a:t>
            </a:r>
            <a:endParaRPr lang="en-US" altLang="en-US" sz="2500" b="1" dirty="0">
              <a:solidFill>
                <a:srgbClr val="FFFBFC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gray">
          <a:xfrm>
            <a:off x="6725696" y="4365248"/>
            <a:ext cx="17104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FFFBFC"/>
                </a:solidFill>
              </a:rPr>
              <a:t>2. </a:t>
            </a:r>
            <a:r>
              <a:rPr lang="en-US" altLang="en-US" sz="2500" b="1" dirty="0" err="1">
                <a:solidFill>
                  <a:srgbClr val="FFFBFC"/>
                </a:solidFill>
              </a:rPr>
              <a:t>Thao</a:t>
            </a:r>
            <a:r>
              <a:rPr lang="en-US" altLang="en-US" sz="2500" b="1" dirty="0">
                <a:solidFill>
                  <a:srgbClr val="FFFBFC"/>
                </a:solidFill>
              </a:rPr>
              <a:t> </a:t>
            </a:r>
            <a:r>
              <a:rPr lang="en-US" altLang="en-US" sz="2500" b="1" dirty="0" err="1">
                <a:solidFill>
                  <a:srgbClr val="FFFBFC"/>
                </a:solidFill>
              </a:rPr>
              <a:t>tác</a:t>
            </a:r>
            <a:endParaRPr lang="en-US" altLang="en-US" sz="2500" b="1" dirty="0">
              <a:solidFill>
                <a:srgbClr val="FFFBFC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black">
          <a:xfrm>
            <a:off x="7270028" y="1074529"/>
            <a:ext cx="2743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V</a:t>
            </a:r>
            <a:r>
              <a:rPr lang="vi-VN" altLang="en-US" sz="2800" b="1" dirty="0">
                <a:solidFill>
                  <a:srgbClr val="C00000"/>
                </a:solidFill>
              </a:rPr>
              <a:t>ẻ đẹp tâm hồn tác giả trong hai khổ thơ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black">
          <a:xfrm>
            <a:off x="2023282" y="1828800"/>
            <a:ext cx="247880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H</a:t>
            </a:r>
            <a:r>
              <a:rPr lang="vi-VN" altLang="en-US" sz="2800" b="1" dirty="0">
                <a:solidFill>
                  <a:srgbClr val="002060"/>
                </a:solidFill>
              </a:rPr>
              <a:t>ai khổ thơ, bài thơ </a:t>
            </a:r>
            <a:r>
              <a:rPr lang="vi-VN" altLang="en-US" sz="2800" b="1" i="1" dirty="0">
                <a:solidFill>
                  <a:srgbClr val="002060"/>
                </a:solidFill>
              </a:rPr>
              <a:t>Mùa xuân nho nhỏ</a:t>
            </a:r>
            <a:r>
              <a:rPr lang="vi-VN" altLang="en-US" sz="2800" b="1" dirty="0">
                <a:solidFill>
                  <a:srgbClr val="002060"/>
                </a:solidFill>
              </a:rPr>
              <a:t> và tác giả Thanh Hải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black">
          <a:xfrm>
            <a:off x="8170864" y="4572000"/>
            <a:ext cx="2649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</a:rPr>
              <a:t>Phân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</a:rPr>
              <a:t>tích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990601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4. </a:t>
            </a:r>
            <a:r>
              <a:rPr lang="en-US" sz="2800" b="1" dirty="0" err="1"/>
              <a:t>Yêu</a:t>
            </a:r>
            <a:r>
              <a:rPr lang="en-US" sz="2800" b="1" dirty="0"/>
              <a:t> </a:t>
            </a:r>
            <a:r>
              <a:rPr lang="en-US" sz="2800" b="1" dirty="0" err="1"/>
              <a:t>cầu</a:t>
            </a:r>
            <a:endParaRPr lang="en-US" sz="2800" b="1" dirty="0"/>
          </a:p>
          <a:p>
            <a:pPr algn="just"/>
            <a:r>
              <a:rPr lang="en-US" sz="2800" b="1" dirty="0"/>
              <a:t>a)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kĩ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endParaRPr lang="en-US" sz="2800" b="1" dirty="0"/>
          </a:p>
          <a:p>
            <a:pPr algn="just"/>
            <a:r>
              <a:rPr lang="en-US" sz="2800" b="1" dirty="0"/>
              <a:t>-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nghị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endParaRPr lang="en-US" sz="2800" b="1" dirty="0"/>
          </a:p>
          <a:p>
            <a:pPr algn="just"/>
            <a:r>
              <a:rPr lang="pt-BR" sz="2800" b="1" dirty="0"/>
              <a:t>- Kết cấu chặt chẽ, bố cục rõ ràng, diễn đạt lưu loát; không mắc lỗi chính tả, dùng từ, ngữ pháp; lời văn giàu cảm xúc</a:t>
            </a:r>
          </a:p>
          <a:p>
            <a:pPr algn="just"/>
            <a:r>
              <a:rPr lang="pt-BR" sz="2800" b="1" dirty="0"/>
              <a:t>b) </a:t>
            </a:r>
            <a:r>
              <a:rPr lang="vi-VN" sz="2800" b="1" dirty="0"/>
              <a:t>Về nội dung:</a:t>
            </a:r>
          </a:p>
          <a:p>
            <a:pPr algn="just"/>
            <a:r>
              <a:rPr lang="en-US" sz="2800" b="1" dirty="0"/>
              <a:t>*</a:t>
            </a:r>
            <a:r>
              <a:rPr lang="vi-VN" sz="2800" b="1" dirty="0"/>
              <a:t> Giới thiệu tác giả, tác phẩm,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khổ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endParaRPr lang="vi-VN" sz="2800" b="1" dirty="0"/>
          </a:p>
          <a:p>
            <a:pPr algn="just"/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51054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9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762000"/>
            <a:ext cx="10820400" cy="526297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*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hồn</a:t>
            </a:r>
            <a:r>
              <a:rPr lang="en-US" sz="2800" b="1" dirty="0"/>
              <a:t>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khổ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b="1" dirty="0"/>
              <a:t>:</a:t>
            </a:r>
          </a:p>
          <a:p>
            <a:pPr algn="just"/>
            <a:r>
              <a:rPr lang="en-US" sz="2800" b="1" dirty="0" err="1">
                <a:solidFill>
                  <a:srgbClr val="C00000"/>
                </a:solidFill>
              </a:rPr>
              <a:t>Luận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điểm</a:t>
            </a:r>
            <a:r>
              <a:rPr lang="en-US" sz="2800" b="1" dirty="0">
                <a:solidFill>
                  <a:srgbClr val="C00000"/>
                </a:solidFill>
              </a:rPr>
              <a:t> 1: </a:t>
            </a:r>
            <a:r>
              <a:rPr lang="en-US" sz="2800" b="1" dirty="0" err="1">
                <a:solidFill>
                  <a:srgbClr val="C00000"/>
                </a:solidFill>
              </a:rPr>
              <a:t>Vẻ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đẹp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một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tâm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hồn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sĩ</a:t>
            </a:r>
            <a:endParaRPr lang="en-US" sz="2800" b="1" dirty="0">
              <a:solidFill>
                <a:srgbClr val="C00000"/>
              </a:solidFill>
            </a:endParaRPr>
          </a:p>
          <a:p>
            <a:pPr algn="just"/>
            <a:r>
              <a:rPr lang="en-US" sz="2800" b="1" dirty="0"/>
              <a:t> 	+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hồn</a:t>
            </a:r>
            <a:r>
              <a:rPr lang="en-US" sz="2800" b="1" dirty="0"/>
              <a:t> </a:t>
            </a:r>
            <a:r>
              <a:rPr lang="en-US" sz="2800" b="1" dirty="0" err="1"/>
              <a:t>thi</a:t>
            </a:r>
            <a:r>
              <a:rPr lang="en-US" sz="2800" b="1" dirty="0"/>
              <a:t> </a:t>
            </a:r>
            <a:r>
              <a:rPr lang="en-US" sz="2800" b="1" dirty="0" err="1"/>
              <a:t>sĩ</a:t>
            </a:r>
            <a:r>
              <a:rPr lang="en-US" sz="2800" b="1" dirty="0"/>
              <a:t> </a:t>
            </a:r>
            <a:r>
              <a:rPr lang="en-US" sz="2800" b="1" dirty="0" err="1"/>
              <a:t>nhạy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, </a:t>
            </a:r>
            <a:r>
              <a:rPr lang="en-US" sz="2800" b="1" dirty="0" err="1"/>
              <a:t>phát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tinh</a:t>
            </a:r>
            <a:r>
              <a:rPr lang="en-US" sz="2800" b="1" dirty="0"/>
              <a:t> </a:t>
            </a:r>
            <a:r>
              <a:rPr lang="en-US" sz="2800" b="1" dirty="0" err="1"/>
              <a:t>tế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hài</a:t>
            </a:r>
            <a:r>
              <a:rPr lang="en-US" sz="2800" b="1" dirty="0"/>
              <a:t> </a:t>
            </a:r>
            <a:r>
              <a:rPr lang="en-US" sz="2800" b="1" dirty="0" err="1"/>
              <a:t>hòa</a:t>
            </a:r>
            <a:r>
              <a:rPr lang="en-US" sz="2800" b="1" dirty="0"/>
              <a:t>,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dị</a:t>
            </a:r>
            <a:r>
              <a:rPr lang="en-US" sz="2800" b="1" dirty="0"/>
              <a:t>, </a:t>
            </a:r>
            <a:r>
              <a:rPr lang="en-US" sz="2800" b="1" dirty="0" err="1"/>
              <a:t>thơ</a:t>
            </a:r>
            <a:r>
              <a:rPr lang="en-US" sz="2800" b="1" dirty="0"/>
              <a:t> </a:t>
            </a:r>
            <a:r>
              <a:rPr lang="en-US" sz="2800" b="1" dirty="0" err="1"/>
              <a:t>mộng</a:t>
            </a:r>
            <a:r>
              <a:rPr lang="en-US" sz="2800" b="1" dirty="0"/>
              <a:t>, </a:t>
            </a:r>
            <a:r>
              <a:rPr lang="en-US" sz="2800" b="1" dirty="0" err="1"/>
              <a:t>tươi</a:t>
            </a:r>
            <a:r>
              <a:rPr lang="en-US" sz="2800" b="1" dirty="0"/>
              <a:t> </a:t>
            </a:r>
            <a:r>
              <a:rPr lang="en-US" sz="2800" b="1" dirty="0" err="1"/>
              <a:t>vui</a:t>
            </a:r>
            <a:r>
              <a:rPr lang="en-US" sz="2800" b="1" dirty="0"/>
              <a:t>, </a:t>
            </a:r>
            <a:r>
              <a:rPr lang="en-US" sz="2800" b="1" dirty="0" err="1"/>
              <a:t>tràn</a:t>
            </a:r>
            <a:r>
              <a:rPr lang="en-US" sz="2800" b="1" dirty="0"/>
              <a:t> </a:t>
            </a:r>
            <a:r>
              <a:rPr lang="en-US" sz="2800" b="1" dirty="0" err="1"/>
              <a:t>đầy</a:t>
            </a:r>
            <a:r>
              <a:rPr lang="en-US" sz="2800" b="1" dirty="0"/>
              <a:t> </a:t>
            </a:r>
            <a:r>
              <a:rPr lang="en-US" sz="2800" b="1" dirty="0" err="1"/>
              <a:t>sức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bức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thiên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b="1" dirty="0"/>
              <a:t> </a:t>
            </a:r>
            <a:r>
              <a:rPr lang="en-US" sz="2800" b="1" dirty="0" err="1"/>
              <a:t>mùa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 (chi </a:t>
            </a: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cả</a:t>
            </a:r>
            <a:r>
              <a:rPr lang="en-US" sz="2800" b="1" dirty="0"/>
              <a:t> </a:t>
            </a:r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sắc</a:t>
            </a:r>
            <a:r>
              <a:rPr lang="en-US" sz="2800" b="1" dirty="0"/>
              <a:t>, </a:t>
            </a:r>
            <a:r>
              <a:rPr lang="en-US" sz="2800" b="1" dirty="0" err="1"/>
              <a:t>âm</a:t>
            </a:r>
            <a:r>
              <a:rPr lang="en-US" sz="2800" b="1" dirty="0"/>
              <a:t> </a:t>
            </a:r>
            <a:r>
              <a:rPr lang="en-US" sz="2800" b="1" dirty="0" err="1"/>
              <a:t>thanh</a:t>
            </a:r>
            <a:r>
              <a:rPr lang="en-US" sz="2800" b="1" dirty="0"/>
              <a:t>: </a:t>
            </a:r>
            <a:r>
              <a:rPr lang="en-US" sz="2800" b="1" i="1" dirty="0" err="1"/>
              <a:t>dòng</a:t>
            </a:r>
            <a:r>
              <a:rPr lang="en-US" sz="2800" b="1" i="1" dirty="0"/>
              <a:t> </a:t>
            </a:r>
            <a:r>
              <a:rPr lang="en-US" sz="2800" b="1" i="1" dirty="0" err="1"/>
              <a:t>sông</a:t>
            </a:r>
            <a:r>
              <a:rPr lang="en-US" sz="2800" b="1" i="1" dirty="0"/>
              <a:t> </a:t>
            </a:r>
            <a:r>
              <a:rPr lang="en-US" sz="2800" b="1" i="1" dirty="0" err="1"/>
              <a:t>xanh</a:t>
            </a:r>
            <a:r>
              <a:rPr lang="en-US" sz="2800" b="1" i="1" dirty="0"/>
              <a:t>, </a:t>
            </a:r>
            <a:r>
              <a:rPr lang="en-US" sz="2800" b="1" i="1" dirty="0" err="1"/>
              <a:t>bông</a:t>
            </a:r>
            <a:r>
              <a:rPr lang="en-US" sz="2800" b="1" i="1" dirty="0"/>
              <a:t> </a:t>
            </a:r>
            <a:r>
              <a:rPr lang="en-US" sz="2800" b="1" i="1" dirty="0" err="1"/>
              <a:t>hoa</a:t>
            </a:r>
            <a:r>
              <a:rPr lang="en-US" sz="2800" b="1" i="1" dirty="0"/>
              <a:t> </a:t>
            </a:r>
            <a:r>
              <a:rPr lang="en-US" sz="2800" b="1" i="1" dirty="0" err="1"/>
              <a:t>tím</a:t>
            </a:r>
            <a:r>
              <a:rPr lang="en-US" sz="2800" b="1" i="1" dirty="0"/>
              <a:t> </a:t>
            </a:r>
            <a:r>
              <a:rPr lang="en-US" sz="2800" b="1" i="1" dirty="0" err="1"/>
              <a:t>biếc</a:t>
            </a:r>
            <a:r>
              <a:rPr lang="en-US" sz="2800" b="1" dirty="0"/>
              <a:t>, </a:t>
            </a:r>
            <a:r>
              <a:rPr lang="en-US" sz="2800" b="1" dirty="0" err="1"/>
              <a:t>tiếng</a:t>
            </a:r>
            <a:r>
              <a:rPr lang="en-US" sz="2800" b="1" dirty="0"/>
              <a:t> </a:t>
            </a:r>
            <a:r>
              <a:rPr lang="en-US" sz="2800" b="1" dirty="0" err="1"/>
              <a:t>chim</a:t>
            </a:r>
            <a:r>
              <a:rPr lang="en-US" sz="2800" b="1" dirty="0"/>
              <a:t> </a:t>
            </a:r>
            <a:r>
              <a:rPr lang="en-US" sz="2800" b="1" dirty="0" err="1"/>
              <a:t>chiền</a:t>
            </a:r>
            <a:r>
              <a:rPr lang="en-US" sz="2800" b="1" dirty="0"/>
              <a:t> </a:t>
            </a:r>
            <a:r>
              <a:rPr lang="en-US" sz="2800" b="1" dirty="0" err="1"/>
              <a:t>chiện</a:t>
            </a:r>
            <a:r>
              <a:rPr lang="en-US" sz="2800" b="1" dirty="0"/>
              <a:t> </a:t>
            </a:r>
            <a:r>
              <a:rPr lang="en-US" sz="2800" b="1" dirty="0" err="1"/>
              <a:t>hót</a:t>
            </a:r>
            <a:r>
              <a:rPr lang="en-US" sz="2800" b="1" dirty="0"/>
              <a:t> </a:t>
            </a:r>
            <a:r>
              <a:rPr lang="en-US" sz="2800" b="1" dirty="0" err="1"/>
              <a:t>vang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).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	+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hồn</a:t>
            </a:r>
            <a:r>
              <a:rPr lang="en-US" sz="2800" b="1" dirty="0"/>
              <a:t> </a:t>
            </a:r>
            <a:r>
              <a:rPr lang="en-US" sz="2800" b="1" dirty="0" err="1"/>
              <a:t>thi</a:t>
            </a:r>
            <a:r>
              <a:rPr lang="en-US" sz="2800" b="1" dirty="0"/>
              <a:t> </a:t>
            </a:r>
            <a:r>
              <a:rPr lang="en-US" sz="2800" b="1" dirty="0" err="1"/>
              <a:t>sĩ</a:t>
            </a:r>
            <a:r>
              <a:rPr lang="en-US" sz="2800" b="1" dirty="0"/>
              <a:t> </a:t>
            </a:r>
            <a:r>
              <a:rPr lang="en-US" sz="2800" b="1" dirty="0" err="1"/>
              <a:t>yêu</a:t>
            </a:r>
            <a:r>
              <a:rPr lang="en-US" sz="2800" b="1" dirty="0"/>
              <a:t> </a:t>
            </a:r>
            <a:r>
              <a:rPr lang="en-US" sz="2800" b="1" dirty="0" err="1"/>
              <a:t>tha</a:t>
            </a:r>
            <a:r>
              <a:rPr lang="en-US" sz="2800" b="1" dirty="0"/>
              <a:t> </a:t>
            </a:r>
            <a:r>
              <a:rPr lang="en-US" sz="2800" b="1" dirty="0" err="1"/>
              <a:t>thiết</a:t>
            </a:r>
            <a:r>
              <a:rPr lang="en-US" sz="2800" b="1" dirty="0"/>
              <a:t> </a:t>
            </a:r>
            <a:r>
              <a:rPr lang="en-US" sz="2800" b="1" dirty="0" err="1"/>
              <a:t>cái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, </a:t>
            </a:r>
            <a:r>
              <a:rPr lang="en-US" sz="2800" b="1" dirty="0" err="1"/>
              <a:t>nâng</a:t>
            </a:r>
            <a:r>
              <a:rPr lang="en-US" sz="2800" b="1" dirty="0"/>
              <a:t> </a:t>
            </a:r>
            <a:r>
              <a:rPr lang="en-US" sz="2800" b="1" dirty="0" err="1"/>
              <a:t>niu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mùa</a:t>
            </a:r>
            <a:r>
              <a:rPr lang="en-US" sz="2800" b="1" dirty="0"/>
              <a:t> </a:t>
            </a:r>
            <a:r>
              <a:rPr lang="en-US" sz="2800" b="1" dirty="0" err="1"/>
              <a:t>xuân</a:t>
            </a:r>
            <a:r>
              <a:rPr lang="en-US" sz="2800" b="1" dirty="0"/>
              <a:t>, </a:t>
            </a:r>
            <a:r>
              <a:rPr lang="en-US" sz="2800" b="1" dirty="0" err="1"/>
              <a:t>khao</a:t>
            </a:r>
            <a:r>
              <a:rPr lang="en-US" sz="2800" b="1" dirty="0"/>
              <a:t> </a:t>
            </a:r>
            <a:r>
              <a:rPr lang="en-US" sz="2800" b="1" dirty="0" err="1"/>
              <a:t>khát</a:t>
            </a:r>
            <a:r>
              <a:rPr lang="en-US" sz="2800" b="1" dirty="0"/>
              <a:t> </a:t>
            </a:r>
            <a:r>
              <a:rPr lang="en-US" sz="2800" b="1" dirty="0" err="1"/>
              <a:t>tận</a:t>
            </a:r>
            <a:r>
              <a:rPr lang="en-US" sz="2800" b="1" dirty="0"/>
              <a:t> </a:t>
            </a:r>
            <a:r>
              <a:rPr lang="en-US" sz="2800" b="1" dirty="0" err="1"/>
              <a:t>hưởng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giữ</a:t>
            </a:r>
            <a:r>
              <a:rPr lang="en-US" sz="2800" b="1" dirty="0"/>
              <a:t> </a:t>
            </a:r>
            <a:r>
              <a:rPr lang="en-US" sz="2800" b="1" dirty="0" err="1"/>
              <a:t>gìn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ấy</a:t>
            </a:r>
            <a:r>
              <a:rPr lang="en-US" sz="2800" b="1" dirty="0"/>
              <a:t> (</a:t>
            </a:r>
            <a:r>
              <a:rPr lang="en-US" sz="2800" b="1" dirty="0" err="1"/>
              <a:t>giọng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thán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,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địa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,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chuyển</a:t>
            </a:r>
            <a:r>
              <a:rPr lang="en-US" sz="2800" b="1" dirty="0"/>
              <a:t> </a:t>
            </a:r>
            <a:r>
              <a:rPr lang="en-US" sz="2800" b="1" dirty="0" err="1"/>
              <a:t>đổi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giác</a:t>
            </a:r>
            <a:r>
              <a:rPr lang="en-US" sz="2800" b="1" dirty="0"/>
              <a:t>, </a:t>
            </a:r>
            <a:r>
              <a:rPr lang="en-US" sz="2800" b="1" dirty="0" err="1"/>
              <a:t>thái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trân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r>
              <a:rPr lang="en-US" sz="2800" b="1" dirty="0"/>
              <a:t> </a:t>
            </a:r>
            <a:r>
              <a:rPr lang="en-US" sz="2800" b="1" i="1" dirty="0" err="1"/>
              <a:t>Tôi</a:t>
            </a:r>
            <a:r>
              <a:rPr lang="en-US" sz="2800" b="1" i="1" dirty="0"/>
              <a:t> </a:t>
            </a:r>
            <a:r>
              <a:rPr lang="en-US" sz="2800" b="1" i="1" dirty="0" err="1"/>
              <a:t>đưa</a:t>
            </a:r>
            <a:r>
              <a:rPr lang="en-US" sz="2800" b="1" i="1" dirty="0"/>
              <a:t> </a:t>
            </a:r>
            <a:r>
              <a:rPr lang="en-US" sz="2800" b="1" i="1" dirty="0" err="1"/>
              <a:t>tay</a:t>
            </a:r>
            <a:r>
              <a:rPr lang="en-US" sz="2800" b="1" i="1" dirty="0"/>
              <a:t> </a:t>
            </a:r>
            <a:r>
              <a:rPr lang="en-US" sz="2800" b="1" i="1" dirty="0" err="1"/>
              <a:t>tôi</a:t>
            </a:r>
            <a:r>
              <a:rPr lang="en-US" sz="2800" b="1" i="1" dirty="0"/>
              <a:t> </a:t>
            </a:r>
            <a:r>
              <a:rPr lang="en-US" sz="2800" b="1" i="1" dirty="0" err="1"/>
              <a:t>hứng</a:t>
            </a:r>
            <a:r>
              <a:rPr lang="en-US" sz="28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09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42" y="4572000"/>
            <a:ext cx="9255458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228600"/>
            <a:ext cx="7924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solidFill>
                  <a:srgbClr val="C00000"/>
                </a:solidFill>
              </a:rPr>
              <a:t>Luận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điểm</a:t>
            </a:r>
            <a:r>
              <a:rPr lang="en-US" sz="2600" b="1" dirty="0">
                <a:solidFill>
                  <a:srgbClr val="C00000"/>
                </a:solidFill>
              </a:rPr>
              <a:t> 2: </a:t>
            </a:r>
            <a:r>
              <a:rPr lang="en-US" sz="2600" b="1" dirty="0" err="1">
                <a:solidFill>
                  <a:srgbClr val="C00000"/>
                </a:solidFill>
              </a:rPr>
              <a:t>Vẻ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đẹp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của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một</a:t>
            </a:r>
            <a:r>
              <a:rPr lang="en-US" sz="2600" b="1" dirty="0">
                <a:solidFill>
                  <a:srgbClr val="C00000"/>
                </a:solidFill>
              </a:rPr>
              <a:t> con </a:t>
            </a:r>
            <a:r>
              <a:rPr lang="en-US" sz="2600" b="1" dirty="0" err="1">
                <a:solidFill>
                  <a:srgbClr val="C00000"/>
                </a:solidFill>
              </a:rPr>
              <a:t>người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khao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khát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được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sống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cống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hiến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endParaRPr lang="en-US" sz="2600" b="1" dirty="0"/>
          </a:p>
          <a:p>
            <a:pPr algn="just"/>
            <a:r>
              <a:rPr lang="en-US" sz="2600" b="1" dirty="0"/>
              <a:t>	+ </a:t>
            </a:r>
            <a:r>
              <a:rPr lang="en-US" sz="2600" b="1" dirty="0" err="1"/>
              <a:t>Khao</a:t>
            </a:r>
            <a:r>
              <a:rPr lang="en-US" sz="2600" b="1" dirty="0"/>
              <a:t> </a:t>
            </a:r>
            <a:r>
              <a:rPr lang="en-US" sz="2600" b="1" dirty="0" err="1"/>
              <a:t>khát</a:t>
            </a:r>
            <a:r>
              <a:rPr lang="en-US" sz="2600" b="1" dirty="0"/>
              <a:t> </a:t>
            </a:r>
            <a:r>
              <a:rPr lang="en-US" sz="2600" b="1" dirty="0" err="1"/>
              <a:t>được</a:t>
            </a:r>
            <a:r>
              <a:rPr lang="en-US" sz="2600" b="1" dirty="0"/>
              <a:t> </a:t>
            </a:r>
            <a:r>
              <a:rPr lang="en-US" sz="2600" b="1" dirty="0" err="1"/>
              <a:t>sống</a:t>
            </a:r>
            <a:r>
              <a:rPr lang="en-US" sz="2600" b="1" dirty="0"/>
              <a:t>, </a:t>
            </a:r>
            <a:r>
              <a:rPr lang="en-US" sz="2600" b="1" dirty="0" err="1"/>
              <a:t>được</a:t>
            </a:r>
            <a:r>
              <a:rPr lang="en-US" sz="2600" b="1" dirty="0"/>
              <a:t> </a:t>
            </a:r>
            <a:r>
              <a:rPr lang="en-US" sz="2600" b="1" dirty="0" err="1"/>
              <a:t>cống</a:t>
            </a:r>
            <a:r>
              <a:rPr lang="en-US" sz="2600" b="1" dirty="0"/>
              <a:t> </a:t>
            </a:r>
            <a:r>
              <a:rPr lang="en-US" sz="2600" b="1" dirty="0" err="1"/>
              <a:t>hiến</a:t>
            </a:r>
            <a:r>
              <a:rPr lang="en-US" sz="2600" b="1" dirty="0"/>
              <a:t> </a:t>
            </a:r>
            <a:r>
              <a:rPr lang="en-US" sz="2600" b="1" dirty="0" err="1"/>
              <a:t>thể</a:t>
            </a:r>
            <a:r>
              <a:rPr lang="en-US" sz="2600" b="1" dirty="0"/>
              <a:t> </a:t>
            </a:r>
            <a:r>
              <a:rPr lang="en-US" sz="2600" b="1" dirty="0" err="1"/>
              <a:t>hiện</a:t>
            </a:r>
            <a:r>
              <a:rPr lang="en-US" sz="2600" b="1" dirty="0"/>
              <a:t> qua </a:t>
            </a:r>
            <a:r>
              <a:rPr lang="en-US" sz="2600" b="1" dirty="0" err="1"/>
              <a:t>nguyện</a:t>
            </a:r>
            <a:r>
              <a:rPr lang="en-US" sz="2600" b="1" dirty="0"/>
              <a:t> </a:t>
            </a:r>
            <a:r>
              <a:rPr lang="en-US" sz="2600" b="1" dirty="0" err="1"/>
              <a:t>ước</a:t>
            </a:r>
            <a:r>
              <a:rPr lang="en-US" sz="2600" b="1" dirty="0"/>
              <a:t> </a:t>
            </a:r>
            <a:r>
              <a:rPr lang="en-US" sz="2600" b="1" dirty="0" err="1"/>
              <a:t>được</a:t>
            </a:r>
            <a:r>
              <a:rPr lang="en-US" sz="2600" b="1" dirty="0"/>
              <a:t> </a:t>
            </a:r>
            <a:r>
              <a:rPr lang="en-US" sz="2600" b="1" dirty="0" err="1"/>
              <a:t>hóa</a:t>
            </a:r>
            <a:r>
              <a:rPr lang="en-US" sz="2600" b="1" dirty="0"/>
              <a:t> </a:t>
            </a:r>
            <a:r>
              <a:rPr lang="en-US" sz="2600" b="1" dirty="0" err="1"/>
              <a:t>thân</a:t>
            </a:r>
            <a:r>
              <a:rPr lang="en-US" sz="2600" b="1" dirty="0"/>
              <a:t> (</a:t>
            </a:r>
            <a:r>
              <a:rPr lang="en-US" sz="2600" b="1" i="1" dirty="0"/>
              <a:t>Ta</a:t>
            </a:r>
            <a:r>
              <a:rPr lang="en-US" sz="2600" b="1" dirty="0"/>
              <a:t> </a:t>
            </a:r>
            <a:r>
              <a:rPr lang="en-US" sz="2600" b="1" i="1" dirty="0" err="1"/>
              <a:t>làm</a:t>
            </a:r>
            <a:r>
              <a:rPr lang="en-US" sz="2600" b="1" dirty="0"/>
              <a:t> </a:t>
            </a:r>
            <a:r>
              <a:rPr lang="en-US" sz="2600" b="1" i="1" dirty="0"/>
              <a:t>con </a:t>
            </a:r>
            <a:r>
              <a:rPr lang="en-US" sz="2600" b="1" i="1" dirty="0" err="1"/>
              <a:t>chim</a:t>
            </a:r>
            <a:r>
              <a:rPr lang="en-US" sz="2600" b="1" i="1" dirty="0"/>
              <a:t> </a:t>
            </a:r>
            <a:r>
              <a:rPr lang="en-US" sz="2600" b="1" i="1" dirty="0" err="1"/>
              <a:t>hót</a:t>
            </a:r>
            <a:r>
              <a:rPr lang="en-US" sz="2600" b="1" i="1" dirty="0"/>
              <a:t>, </a:t>
            </a:r>
            <a:r>
              <a:rPr lang="en-US" sz="2600" b="1" i="1" dirty="0" err="1"/>
              <a:t>làm</a:t>
            </a:r>
            <a:r>
              <a:rPr lang="en-US" sz="2600" b="1" i="1" dirty="0"/>
              <a:t> </a:t>
            </a:r>
            <a:r>
              <a:rPr lang="en-US" sz="2600" b="1" i="1" err="1"/>
              <a:t>một</a:t>
            </a:r>
            <a:r>
              <a:rPr lang="en-US" sz="2600" b="1" i="1"/>
              <a:t> c</a:t>
            </a:r>
            <a:r>
              <a:rPr lang="en-US" sz="2600" b="1" i="1" smtClean="0"/>
              <a:t>ành </a:t>
            </a:r>
            <a:r>
              <a:rPr lang="en-US" sz="2600" b="1" i="1" dirty="0" err="1"/>
              <a:t>hoa</a:t>
            </a:r>
            <a:r>
              <a:rPr lang="en-US" sz="2600" b="1" i="1" dirty="0"/>
              <a:t>, </a:t>
            </a:r>
            <a:r>
              <a:rPr lang="en-US" sz="2600" b="1" dirty="0" err="1"/>
              <a:t>làm</a:t>
            </a:r>
            <a:r>
              <a:rPr lang="en-US" sz="2600" b="1" dirty="0"/>
              <a:t> </a:t>
            </a:r>
            <a:r>
              <a:rPr lang="en-US" sz="2600" b="1" i="1" dirty="0" err="1"/>
              <a:t>một</a:t>
            </a:r>
            <a:r>
              <a:rPr lang="en-US" sz="2600" b="1" i="1" dirty="0"/>
              <a:t> </a:t>
            </a:r>
            <a:r>
              <a:rPr lang="en-US" sz="2600" b="1" i="1" dirty="0" err="1"/>
              <a:t>nốt</a:t>
            </a:r>
            <a:r>
              <a:rPr lang="en-US" sz="2600" b="1" i="1" dirty="0"/>
              <a:t> </a:t>
            </a:r>
            <a:r>
              <a:rPr lang="en-US" sz="2600" b="1" i="1" dirty="0" err="1"/>
              <a:t>trầm</a:t>
            </a:r>
            <a:r>
              <a:rPr lang="en-US" sz="2600" b="1" i="1" dirty="0"/>
              <a:t> </a:t>
            </a:r>
            <a:r>
              <a:rPr lang="en-US" sz="2600" b="1" i="1" dirty="0" err="1"/>
              <a:t>xao</a:t>
            </a:r>
            <a:r>
              <a:rPr lang="en-US" sz="2600" b="1" i="1" dirty="0"/>
              <a:t> </a:t>
            </a:r>
            <a:r>
              <a:rPr lang="en-US" sz="2600" b="1" i="1" dirty="0" err="1"/>
              <a:t>xuyến</a:t>
            </a:r>
            <a:r>
              <a:rPr lang="en-US" sz="2600" b="1" i="1" dirty="0"/>
              <a:t> </a:t>
            </a:r>
            <a:r>
              <a:rPr lang="en-US" sz="2600" b="1" i="1" dirty="0" err="1"/>
              <a:t>nhập</a:t>
            </a:r>
            <a:r>
              <a:rPr lang="en-US" sz="2600" b="1" i="1" dirty="0"/>
              <a:t> </a:t>
            </a:r>
            <a:r>
              <a:rPr lang="en-US" sz="2600" b="1" i="1" dirty="0" err="1"/>
              <a:t>vào</a:t>
            </a:r>
            <a:r>
              <a:rPr lang="en-US" sz="2600" b="1" i="1" dirty="0"/>
              <a:t> </a:t>
            </a:r>
            <a:r>
              <a:rPr lang="en-US" sz="2600" b="1" i="1" dirty="0" err="1"/>
              <a:t>hòa</a:t>
            </a:r>
            <a:r>
              <a:rPr lang="en-US" sz="2600" b="1" i="1" dirty="0"/>
              <a:t> </a:t>
            </a:r>
            <a:r>
              <a:rPr lang="en-US" sz="2600" b="1" i="1" dirty="0" err="1"/>
              <a:t>ca</a:t>
            </a:r>
            <a:r>
              <a:rPr lang="en-US" sz="2600" b="1" dirty="0"/>
              <a:t>).</a:t>
            </a:r>
          </a:p>
          <a:p>
            <a:pPr algn="just"/>
            <a:r>
              <a:rPr lang="en-US" sz="2600" b="1" dirty="0"/>
              <a:t>	+ </a:t>
            </a:r>
            <a:r>
              <a:rPr lang="en-US" sz="2600" b="1" dirty="0" err="1"/>
              <a:t>Những</a:t>
            </a:r>
            <a:r>
              <a:rPr lang="en-US" sz="2600" b="1" dirty="0"/>
              <a:t> </a:t>
            </a:r>
            <a:r>
              <a:rPr lang="en-US" sz="2600" b="1" dirty="0" err="1"/>
              <a:t>hình</a:t>
            </a:r>
            <a:r>
              <a:rPr lang="en-US" sz="2600" b="1" dirty="0"/>
              <a:t> </a:t>
            </a:r>
            <a:r>
              <a:rPr lang="en-US" sz="2600" b="1" dirty="0" err="1"/>
              <a:t>ảnh</a:t>
            </a:r>
            <a:r>
              <a:rPr lang="en-US" sz="2600" b="1" dirty="0"/>
              <a:t> </a:t>
            </a:r>
            <a:r>
              <a:rPr lang="en-US" sz="2600" b="1" dirty="0" err="1"/>
              <a:t>Thanh</a:t>
            </a:r>
            <a:r>
              <a:rPr lang="en-US" sz="2600" b="1" dirty="0"/>
              <a:t> </a:t>
            </a:r>
            <a:r>
              <a:rPr lang="en-US" sz="2600" b="1" dirty="0" err="1"/>
              <a:t>Hải</a:t>
            </a:r>
            <a:r>
              <a:rPr lang="en-US" sz="2600" b="1" dirty="0"/>
              <a:t> </a:t>
            </a:r>
            <a:r>
              <a:rPr lang="en-US" sz="2600" b="1" dirty="0" err="1"/>
              <a:t>hướng</a:t>
            </a:r>
            <a:r>
              <a:rPr lang="en-US" sz="2600" b="1" dirty="0"/>
              <a:t> </a:t>
            </a:r>
            <a:r>
              <a:rPr lang="en-US" sz="2600" b="1" dirty="0" err="1"/>
              <a:t>đến</a:t>
            </a:r>
            <a:r>
              <a:rPr lang="en-US" sz="2600" b="1" dirty="0"/>
              <a:t> </a:t>
            </a:r>
            <a:r>
              <a:rPr lang="en-US" sz="2600" b="1" err="1"/>
              <a:t>là</a:t>
            </a:r>
            <a:r>
              <a:rPr lang="en-US" sz="2600" b="1"/>
              <a:t> </a:t>
            </a:r>
            <a:r>
              <a:rPr lang="en-US" sz="2600" b="1" smtClean="0"/>
              <a:t>những </a:t>
            </a:r>
            <a:r>
              <a:rPr lang="en-US" sz="2600" b="1" dirty="0" err="1"/>
              <a:t>hình</a:t>
            </a:r>
            <a:r>
              <a:rPr lang="en-US" sz="2600" b="1" dirty="0"/>
              <a:t> </a:t>
            </a:r>
            <a:r>
              <a:rPr lang="en-US" sz="2600" b="1" dirty="0" err="1"/>
              <a:t>ảnh</a:t>
            </a:r>
            <a:r>
              <a:rPr lang="en-US" sz="2600" b="1" dirty="0"/>
              <a:t> </a:t>
            </a:r>
            <a:r>
              <a:rPr lang="en-US" sz="2600" b="1" dirty="0" err="1"/>
              <a:t>tượng</a:t>
            </a:r>
            <a:r>
              <a:rPr lang="en-US" sz="2600" b="1" dirty="0"/>
              <a:t> </a:t>
            </a:r>
            <a:r>
              <a:rPr lang="en-US" sz="2600" b="1" dirty="0" err="1"/>
              <a:t>trưng</a:t>
            </a:r>
            <a:r>
              <a:rPr lang="en-US" sz="2600" b="1" dirty="0"/>
              <a:t> </a:t>
            </a:r>
            <a:r>
              <a:rPr lang="en-US" sz="2600" b="1" dirty="0" err="1"/>
              <a:t>cho</a:t>
            </a:r>
            <a:r>
              <a:rPr lang="en-US" sz="2600" b="1" dirty="0"/>
              <a:t> </a:t>
            </a:r>
            <a:r>
              <a:rPr lang="en-US" sz="2600" b="1" dirty="0" err="1"/>
              <a:t>cái</a:t>
            </a:r>
            <a:r>
              <a:rPr lang="en-US" sz="2600" b="1" dirty="0"/>
              <a:t> </a:t>
            </a:r>
            <a:r>
              <a:rPr lang="en-US" sz="2600" b="1" dirty="0" err="1"/>
              <a:t>đẹp</a:t>
            </a:r>
            <a:r>
              <a:rPr lang="en-US" sz="2600" b="1" dirty="0"/>
              <a:t>, </a:t>
            </a:r>
            <a:r>
              <a:rPr lang="en-US" sz="2600" b="1" dirty="0" err="1"/>
              <a:t>cái</a:t>
            </a:r>
            <a:r>
              <a:rPr lang="en-US" sz="2600" b="1" dirty="0"/>
              <a:t> </a:t>
            </a:r>
            <a:r>
              <a:rPr lang="en-US" sz="2600" b="1" dirty="0" err="1"/>
              <a:t>có</a:t>
            </a:r>
            <a:r>
              <a:rPr lang="en-US" sz="2600" b="1" dirty="0"/>
              <a:t> </a:t>
            </a:r>
            <a:r>
              <a:rPr lang="en-US" sz="2600" b="1" dirty="0" err="1"/>
              <a:t>ích</a:t>
            </a:r>
            <a:r>
              <a:rPr lang="en-US" sz="2600" b="1" dirty="0"/>
              <a:t>, </a:t>
            </a:r>
            <a:r>
              <a:rPr lang="en-US" sz="2600" b="1" dirty="0" err="1"/>
              <a:t>thể</a:t>
            </a:r>
            <a:r>
              <a:rPr lang="en-US" sz="2600" b="1" dirty="0"/>
              <a:t> </a:t>
            </a:r>
            <a:r>
              <a:rPr lang="en-US" sz="2600" b="1" dirty="0" err="1"/>
              <a:t>hiện</a:t>
            </a:r>
            <a:r>
              <a:rPr lang="en-US" sz="2600" b="1" dirty="0"/>
              <a:t> </a:t>
            </a:r>
            <a:r>
              <a:rPr lang="en-US" sz="2600" b="1" dirty="0" err="1"/>
              <a:t>mong</a:t>
            </a:r>
            <a:r>
              <a:rPr lang="en-US" sz="2600" b="1" dirty="0"/>
              <a:t> </a:t>
            </a:r>
            <a:r>
              <a:rPr lang="en-US" sz="2600" b="1" dirty="0" err="1"/>
              <a:t>muốn</a:t>
            </a:r>
            <a:r>
              <a:rPr lang="en-US" sz="2600" b="1" dirty="0"/>
              <a:t> </a:t>
            </a:r>
            <a:r>
              <a:rPr lang="en-US" sz="2600" b="1" dirty="0" err="1"/>
              <a:t>được</a:t>
            </a:r>
            <a:r>
              <a:rPr lang="en-US" sz="2600" b="1" dirty="0"/>
              <a:t> </a:t>
            </a:r>
            <a:r>
              <a:rPr lang="en-US" sz="2600" b="1" dirty="0" err="1"/>
              <a:t>đóng</a:t>
            </a:r>
            <a:r>
              <a:rPr lang="en-US" sz="2600" b="1" dirty="0"/>
              <a:t> </a:t>
            </a:r>
            <a:r>
              <a:rPr lang="en-US" sz="2600" b="1" dirty="0" err="1"/>
              <a:t>góp</a:t>
            </a:r>
            <a:r>
              <a:rPr lang="en-US" sz="2600" b="1" dirty="0"/>
              <a:t> </a:t>
            </a:r>
            <a:r>
              <a:rPr lang="en-US" sz="2600" b="1" dirty="0" err="1"/>
              <a:t>những</a:t>
            </a:r>
            <a:r>
              <a:rPr lang="en-US" sz="2600" b="1" dirty="0"/>
              <a:t> </a:t>
            </a:r>
            <a:r>
              <a:rPr lang="en-US" sz="2600" b="1" dirty="0" err="1"/>
              <a:t>gì</a:t>
            </a:r>
            <a:r>
              <a:rPr lang="en-US" sz="2600" b="1" dirty="0"/>
              <a:t> </a:t>
            </a:r>
            <a:r>
              <a:rPr lang="en-US" sz="2600" b="1" dirty="0" err="1"/>
              <a:t>nhỏ</a:t>
            </a:r>
            <a:r>
              <a:rPr lang="en-US" sz="2600" b="1" dirty="0"/>
              <a:t> </a:t>
            </a:r>
            <a:r>
              <a:rPr lang="en-US" sz="2600" b="1" dirty="0" err="1"/>
              <a:t>bé</a:t>
            </a:r>
            <a:r>
              <a:rPr lang="en-US" sz="2600" b="1" dirty="0"/>
              <a:t> </a:t>
            </a:r>
            <a:r>
              <a:rPr lang="en-US" sz="2600" b="1" dirty="0" err="1"/>
              <a:t>mà</a:t>
            </a:r>
            <a:r>
              <a:rPr lang="en-US" sz="2600" b="1" dirty="0"/>
              <a:t> </a:t>
            </a:r>
            <a:r>
              <a:rPr lang="en-US" sz="2600" b="1" dirty="0" err="1"/>
              <a:t>tinh</a:t>
            </a:r>
            <a:r>
              <a:rPr lang="en-US" sz="2600" b="1" dirty="0"/>
              <a:t> </a:t>
            </a:r>
            <a:r>
              <a:rPr lang="en-US" sz="2600" b="1" dirty="0" err="1"/>
              <a:t>túy</a:t>
            </a:r>
            <a:r>
              <a:rPr lang="en-US" sz="2600" b="1" dirty="0"/>
              <a:t> </a:t>
            </a:r>
            <a:r>
              <a:rPr lang="en-US" sz="2600" b="1" dirty="0" err="1"/>
              <a:t>nhất</a:t>
            </a:r>
            <a:r>
              <a:rPr lang="en-US" sz="2600" b="1" dirty="0"/>
              <a:t>, </a:t>
            </a:r>
            <a:r>
              <a:rPr lang="en-US" sz="2600" b="1" dirty="0" err="1"/>
              <a:t>có</a:t>
            </a:r>
            <a:r>
              <a:rPr lang="en-US" sz="2600" b="1" dirty="0"/>
              <a:t> ý </a:t>
            </a:r>
            <a:r>
              <a:rPr lang="en-US" sz="2600" b="1" dirty="0" err="1"/>
              <a:t>nghĩa</a:t>
            </a:r>
            <a:r>
              <a:rPr lang="en-US" sz="2600" b="1" dirty="0"/>
              <a:t> </a:t>
            </a:r>
            <a:r>
              <a:rPr lang="en-US" sz="2600" b="1" dirty="0" err="1"/>
              <a:t>nhất</a:t>
            </a:r>
            <a:r>
              <a:rPr lang="en-US" sz="2600" b="1" dirty="0"/>
              <a:t> </a:t>
            </a:r>
            <a:r>
              <a:rPr lang="en-US" sz="2600" b="1" dirty="0" err="1"/>
              <a:t>cho</a:t>
            </a:r>
            <a:r>
              <a:rPr lang="en-US" sz="2600" b="1" dirty="0"/>
              <a:t> </a:t>
            </a:r>
            <a:r>
              <a:rPr lang="en-US" sz="2600" b="1" dirty="0" err="1"/>
              <a:t>đời</a:t>
            </a:r>
            <a:r>
              <a:rPr 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6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38201"/>
            <a:ext cx="8305800" cy="868363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cục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495" name="Group 31"/>
          <p:cNvGrpSpPr>
            <a:grpSpLocks/>
          </p:cNvGrpSpPr>
          <p:nvPr/>
        </p:nvGrpSpPr>
        <p:grpSpPr bwMode="auto">
          <a:xfrm>
            <a:off x="3352800" y="2057411"/>
            <a:ext cx="5410200" cy="665163"/>
            <a:chOff x="1152" y="1104"/>
            <a:chExt cx="3408" cy="419"/>
          </a:xfrm>
        </p:grpSpPr>
        <p:grpSp>
          <p:nvGrpSpPr>
            <p:cNvPr id="62467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6246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46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470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auto">
            <a:xfrm>
              <a:off x="1692" y="1120"/>
              <a:ext cx="13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 dirty="0" err="1">
                  <a:solidFill>
                    <a:srgbClr val="1F3B19"/>
                  </a:solidFill>
                </a:rPr>
                <a:t>Giới</a:t>
              </a:r>
              <a:r>
                <a:rPr lang="en-US" sz="3200" b="1" dirty="0">
                  <a:solidFill>
                    <a:srgbClr val="1F3B19"/>
                  </a:solidFill>
                </a:rPr>
                <a:t> </a:t>
              </a:r>
              <a:r>
                <a:rPr lang="en-US" sz="3200" b="1" dirty="0" err="1">
                  <a:solidFill>
                    <a:srgbClr val="1F3B19"/>
                  </a:solidFill>
                </a:rPr>
                <a:t>thiệu</a:t>
              </a:r>
              <a:endParaRPr lang="en-US" sz="3200" b="1" dirty="0">
                <a:solidFill>
                  <a:srgbClr val="1F3B19"/>
                </a:solidFill>
              </a:endParaRP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gray">
            <a:xfrm>
              <a:off x="1267" y="1166"/>
              <a:ext cx="24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bg1"/>
                  </a:solidFill>
                </a:rPr>
                <a:t>I.</a:t>
              </a:r>
            </a:p>
          </p:txBody>
        </p:sp>
      </p:grpSp>
      <p:grpSp>
        <p:nvGrpSpPr>
          <p:cNvPr id="62496" name="Group 32"/>
          <p:cNvGrpSpPr>
            <a:grpSpLocks/>
          </p:cNvGrpSpPr>
          <p:nvPr/>
        </p:nvGrpSpPr>
        <p:grpSpPr bwMode="auto">
          <a:xfrm>
            <a:off x="3352800" y="2971811"/>
            <a:ext cx="5410200" cy="665163"/>
            <a:chOff x="1152" y="1680"/>
            <a:chExt cx="3408" cy="419"/>
          </a:xfrm>
        </p:grpSpPr>
        <p:grpSp>
          <p:nvGrpSpPr>
            <p:cNvPr id="62471" name="Group 7"/>
            <p:cNvGrpSpPr>
              <a:grpSpLocks/>
            </p:cNvGrpSpPr>
            <p:nvPr/>
          </p:nvGrpSpPr>
          <p:grpSpPr bwMode="auto">
            <a:xfrm>
              <a:off x="1152" y="1680"/>
              <a:ext cx="480" cy="419"/>
              <a:chOff x="3174" y="2656"/>
              <a:chExt cx="1549" cy="1351"/>
            </a:xfrm>
          </p:grpSpPr>
          <p:sp>
            <p:nvSpPr>
              <p:cNvPr id="6247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47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474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1536" y="206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2479" name="Text Box 15"/>
            <p:cNvSpPr txBox="1">
              <a:spLocks noChangeArrowheads="1"/>
            </p:cNvSpPr>
            <p:nvPr/>
          </p:nvSpPr>
          <p:spPr bwMode="auto">
            <a:xfrm>
              <a:off x="1699" y="1680"/>
              <a:ext cx="136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 dirty="0" err="1">
                  <a:solidFill>
                    <a:srgbClr val="1F3B19"/>
                  </a:solidFill>
                </a:rPr>
                <a:t>Đọc</a:t>
              </a:r>
              <a:r>
                <a:rPr lang="en-US" sz="3200" b="1" dirty="0">
                  <a:solidFill>
                    <a:srgbClr val="1F3B19"/>
                  </a:solidFill>
                </a:rPr>
                <a:t> - </a:t>
              </a:r>
              <a:r>
                <a:rPr lang="en-US" sz="3200" b="1" dirty="0" err="1">
                  <a:solidFill>
                    <a:srgbClr val="1F3B19"/>
                  </a:solidFill>
                </a:rPr>
                <a:t>hiểu</a:t>
              </a:r>
              <a:endParaRPr lang="en-US" sz="3200" b="1" dirty="0">
                <a:solidFill>
                  <a:srgbClr val="1F3B19"/>
                </a:solidFill>
              </a:endParaRPr>
            </a:p>
          </p:txBody>
        </p:sp>
        <p:sp>
          <p:nvSpPr>
            <p:cNvPr id="62480" name="Text Box 16"/>
            <p:cNvSpPr txBox="1">
              <a:spLocks noChangeArrowheads="1"/>
            </p:cNvSpPr>
            <p:nvPr/>
          </p:nvSpPr>
          <p:spPr bwMode="gray">
            <a:xfrm>
              <a:off x="1236" y="1742"/>
              <a:ext cx="3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bg1"/>
                  </a:solidFill>
                </a:rPr>
                <a:t>II.</a:t>
              </a:r>
            </a:p>
          </p:txBody>
        </p:sp>
      </p:grpSp>
      <p:grpSp>
        <p:nvGrpSpPr>
          <p:cNvPr id="62497" name="Group 33"/>
          <p:cNvGrpSpPr>
            <a:grpSpLocks/>
          </p:cNvGrpSpPr>
          <p:nvPr/>
        </p:nvGrpSpPr>
        <p:grpSpPr bwMode="auto">
          <a:xfrm>
            <a:off x="3338224" y="3875310"/>
            <a:ext cx="5410200" cy="665163"/>
            <a:chOff x="1152" y="2242"/>
            <a:chExt cx="3408" cy="419"/>
          </a:xfrm>
        </p:grpSpPr>
        <p:grpSp>
          <p:nvGrpSpPr>
            <p:cNvPr id="62481" name="Group 17"/>
            <p:cNvGrpSpPr>
              <a:grpSpLocks/>
            </p:cNvGrpSpPr>
            <p:nvPr/>
          </p:nvGrpSpPr>
          <p:grpSpPr bwMode="auto">
            <a:xfrm>
              <a:off x="1152" y="2242"/>
              <a:ext cx="480" cy="419"/>
              <a:chOff x="1110" y="2656"/>
              <a:chExt cx="1549" cy="1351"/>
            </a:xfrm>
          </p:grpSpPr>
          <p:sp>
            <p:nvSpPr>
              <p:cNvPr id="62482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483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484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62489" name="Line 25"/>
            <p:cNvSpPr>
              <a:spLocks noChangeShapeType="1"/>
            </p:cNvSpPr>
            <p:nvPr/>
          </p:nvSpPr>
          <p:spPr bwMode="auto">
            <a:xfrm>
              <a:off x="1536" y="262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2490" name="Text Box 26"/>
            <p:cNvSpPr txBox="1">
              <a:spLocks noChangeArrowheads="1"/>
            </p:cNvSpPr>
            <p:nvPr/>
          </p:nvSpPr>
          <p:spPr bwMode="auto">
            <a:xfrm>
              <a:off x="1671" y="2245"/>
              <a:ext cx="119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 dirty="0" err="1">
                  <a:solidFill>
                    <a:srgbClr val="1F3B19"/>
                  </a:solidFill>
                </a:rPr>
                <a:t>Tổng</a:t>
              </a:r>
              <a:r>
                <a:rPr lang="en-US" sz="3200" b="1" dirty="0">
                  <a:solidFill>
                    <a:srgbClr val="1F3B19"/>
                  </a:solidFill>
                </a:rPr>
                <a:t> </a:t>
              </a:r>
              <a:r>
                <a:rPr lang="en-US" sz="3200" b="1" dirty="0" err="1">
                  <a:solidFill>
                    <a:srgbClr val="1F3B19"/>
                  </a:solidFill>
                </a:rPr>
                <a:t>kết</a:t>
              </a:r>
              <a:endParaRPr lang="en-US" sz="3200" b="1" dirty="0">
                <a:solidFill>
                  <a:srgbClr val="1F3B19"/>
                </a:solidFill>
              </a:endParaRPr>
            </a:p>
          </p:txBody>
        </p:sp>
        <p:sp>
          <p:nvSpPr>
            <p:cNvPr id="62491" name="Text Box 27"/>
            <p:cNvSpPr txBox="1">
              <a:spLocks noChangeArrowheads="1"/>
            </p:cNvSpPr>
            <p:nvPr/>
          </p:nvSpPr>
          <p:spPr bwMode="gray">
            <a:xfrm>
              <a:off x="1205" y="2304"/>
              <a:ext cx="3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bg1"/>
                  </a:solidFill>
                </a:rPr>
                <a:t>III.</a:t>
              </a:r>
            </a:p>
          </p:txBody>
        </p:sp>
      </p:grpSp>
      <p:grpSp>
        <p:nvGrpSpPr>
          <p:cNvPr id="62498" name="Group 34"/>
          <p:cNvGrpSpPr>
            <a:grpSpLocks/>
          </p:cNvGrpSpPr>
          <p:nvPr/>
        </p:nvGrpSpPr>
        <p:grpSpPr bwMode="auto">
          <a:xfrm>
            <a:off x="3352800" y="4778386"/>
            <a:ext cx="5410200" cy="665163"/>
            <a:chOff x="1152" y="2818"/>
            <a:chExt cx="3408" cy="419"/>
          </a:xfrm>
        </p:grpSpPr>
        <p:grpSp>
          <p:nvGrpSpPr>
            <p:cNvPr id="62485" name="Group 21"/>
            <p:cNvGrpSpPr>
              <a:grpSpLocks/>
            </p:cNvGrpSpPr>
            <p:nvPr/>
          </p:nvGrpSpPr>
          <p:grpSpPr bwMode="auto">
            <a:xfrm>
              <a:off x="1152" y="2818"/>
              <a:ext cx="480" cy="419"/>
              <a:chOff x="3174" y="2656"/>
              <a:chExt cx="1549" cy="1351"/>
            </a:xfrm>
          </p:grpSpPr>
          <p:sp>
            <p:nvSpPr>
              <p:cNvPr id="6248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48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48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62492" name="Line 28"/>
            <p:cNvSpPr>
              <a:spLocks noChangeShapeType="1"/>
            </p:cNvSpPr>
            <p:nvPr/>
          </p:nvSpPr>
          <p:spPr bwMode="auto">
            <a:xfrm>
              <a:off x="1536" y="320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2493" name="Text Box 29"/>
            <p:cNvSpPr txBox="1">
              <a:spLocks noChangeArrowheads="1"/>
            </p:cNvSpPr>
            <p:nvPr/>
          </p:nvSpPr>
          <p:spPr bwMode="auto">
            <a:xfrm>
              <a:off x="1690" y="2848"/>
              <a:ext cx="13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 dirty="0" err="1">
                  <a:solidFill>
                    <a:srgbClr val="1F3B19"/>
                  </a:solidFill>
                </a:rPr>
                <a:t>Luyện</a:t>
              </a:r>
              <a:r>
                <a:rPr lang="en-US" sz="3200" b="1" dirty="0">
                  <a:solidFill>
                    <a:srgbClr val="1F3B19"/>
                  </a:solidFill>
                </a:rPr>
                <a:t> </a:t>
              </a:r>
              <a:r>
                <a:rPr lang="en-US" sz="3200" b="1" dirty="0" err="1">
                  <a:solidFill>
                    <a:srgbClr val="1F3B19"/>
                  </a:solidFill>
                </a:rPr>
                <a:t>tập</a:t>
              </a:r>
              <a:endParaRPr lang="en-US" sz="3200" b="1" dirty="0">
                <a:solidFill>
                  <a:srgbClr val="1F3B19"/>
                </a:solidFill>
              </a:endParaRPr>
            </a:p>
          </p:txBody>
        </p:sp>
        <p:sp>
          <p:nvSpPr>
            <p:cNvPr id="62494" name="Text Box 30"/>
            <p:cNvSpPr txBox="1">
              <a:spLocks noChangeArrowheads="1"/>
            </p:cNvSpPr>
            <p:nvPr/>
          </p:nvSpPr>
          <p:spPr bwMode="gray">
            <a:xfrm>
              <a:off x="1203" y="2880"/>
              <a:ext cx="37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bg1"/>
                  </a:solidFill>
                </a:rPr>
                <a:t>IV.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133554" y="613486"/>
            <a:ext cx="3960440" cy="7920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* Đánh giá: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676401"/>
            <a:ext cx="7623412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-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khổ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b="1" dirty="0"/>
              <a:t> </a:t>
            </a:r>
            <a:r>
              <a:rPr lang="en-US" sz="2800" b="1" dirty="0" err="1"/>
              <a:t>đều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hồn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.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thi</a:t>
            </a:r>
            <a:r>
              <a:rPr lang="en-US" sz="2800" b="1" dirty="0"/>
              <a:t> </a:t>
            </a:r>
            <a:r>
              <a:rPr lang="en-US" sz="2800" b="1" dirty="0" err="1"/>
              <a:t>sĩ</a:t>
            </a:r>
            <a:r>
              <a:rPr lang="en-US" sz="2800" b="1" dirty="0"/>
              <a:t> </a:t>
            </a:r>
            <a:r>
              <a:rPr lang="en-US" sz="2800" b="1" dirty="0" err="1"/>
              <a:t>yêu</a:t>
            </a:r>
            <a:r>
              <a:rPr lang="en-US" sz="2800" b="1" dirty="0"/>
              <a:t> </a:t>
            </a:r>
            <a:r>
              <a:rPr lang="en-US" sz="2800" b="1" dirty="0" err="1"/>
              <a:t>tha</a:t>
            </a:r>
            <a:r>
              <a:rPr lang="en-US" sz="2800" b="1" dirty="0"/>
              <a:t> </a:t>
            </a:r>
            <a:r>
              <a:rPr lang="en-US" sz="2800" b="1" dirty="0" err="1"/>
              <a:t>thiết</a:t>
            </a:r>
            <a:r>
              <a:rPr lang="en-US" sz="2800" b="1" dirty="0"/>
              <a:t>, </a:t>
            </a:r>
            <a:r>
              <a:rPr lang="en-US" sz="2800" b="1" dirty="0" err="1"/>
              <a:t>mở</a:t>
            </a:r>
            <a:r>
              <a:rPr lang="en-US" sz="2800" b="1" dirty="0"/>
              <a:t> </a:t>
            </a:r>
            <a:r>
              <a:rPr lang="en-US" sz="2800" b="1" dirty="0" err="1"/>
              <a:t>rộng</a:t>
            </a:r>
            <a:r>
              <a:rPr lang="en-US" sz="2800" b="1" dirty="0"/>
              <a:t> </a:t>
            </a:r>
            <a:r>
              <a:rPr lang="en-US" sz="2800" b="1" dirty="0" err="1"/>
              <a:t>lòng</a:t>
            </a:r>
            <a:r>
              <a:rPr lang="en-US" sz="2800" b="1" dirty="0"/>
              <a:t> </a:t>
            </a:r>
            <a:r>
              <a:rPr lang="en-US" sz="2800" b="1" dirty="0" err="1"/>
              <a:t>đón</a:t>
            </a:r>
            <a:r>
              <a:rPr lang="en-US" sz="2800" b="1" dirty="0"/>
              <a:t>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trân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r>
              <a:rPr lang="en-US" sz="2800" b="1" dirty="0"/>
              <a:t> </a:t>
            </a:r>
            <a:r>
              <a:rPr lang="en-US" sz="2800" b="1" dirty="0" err="1"/>
              <a:t>nâng</a:t>
            </a:r>
            <a:r>
              <a:rPr lang="en-US" sz="2800" b="1" dirty="0"/>
              <a:t> </a:t>
            </a:r>
            <a:r>
              <a:rPr lang="en-US" sz="2800" b="1" dirty="0" err="1"/>
              <a:t>niu</a:t>
            </a:r>
            <a:r>
              <a:rPr lang="en-US" sz="2800" b="1" dirty="0"/>
              <a:t> </a:t>
            </a:r>
            <a:r>
              <a:rPr lang="en-US" sz="2800" b="1" dirty="0" err="1"/>
              <a:t>cái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đồng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cũng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con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lẽ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luôn</a:t>
            </a:r>
            <a:r>
              <a:rPr lang="en-US" sz="2800" b="1" dirty="0"/>
              <a:t> ý </a:t>
            </a:r>
            <a:r>
              <a:rPr lang="en-US" sz="2800" b="1" dirty="0" err="1"/>
              <a:t>thức</a:t>
            </a:r>
            <a:r>
              <a:rPr lang="en-US" sz="2800" b="1" dirty="0"/>
              <a:t> </a:t>
            </a:r>
            <a:r>
              <a:rPr lang="en-US" sz="2800" b="1" dirty="0" err="1"/>
              <a:t>sâu</a:t>
            </a:r>
            <a:r>
              <a:rPr lang="en-US" sz="2800" b="1" dirty="0"/>
              <a:t> </a:t>
            </a:r>
            <a:r>
              <a:rPr lang="en-US" sz="2800" b="1" dirty="0" err="1"/>
              <a:t>sắc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hạnh</a:t>
            </a:r>
            <a:r>
              <a:rPr lang="en-US" sz="2800" b="1" dirty="0"/>
              <a:t> </a:t>
            </a:r>
            <a:r>
              <a:rPr lang="en-US" sz="2800" b="1" dirty="0" err="1"/>
              <a:t>phúc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cuộc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hòa</a:t>
            </a:r>
            <a:r>
              <a:rPr lang="en-US" sz="2800" b="1" dirty="0"/>
              <a:t> </a:t>
            </a:r>
            <a:r>
              <a:rPr lang="en-US" sz="2800" b="1" dirty="0" err="1"/>
              <a:t>nhập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dâng</a:t>
            </a:r>
            <a:r>
              <a:rPr lang="en-US" sz="2800" b="1" dirty="0"/>
              <a:t> </a:t>
            </a:r>
            <a:r>
              <a:rPr lang="en-US" sz="2800" b="1" dirty="0" err="1"/>
              <a:t>hiến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3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3554" y="613486"/>
            <a:ext cx="3960440" cy="7920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* Đánh giá: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895" y="1641145"/>
            <a:ext cx="76962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-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khổ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gắn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chặt</a:t>
            </a:r>
            <a:r>
              <a:rPr lang="en-US" sz="2400" b="1" dirty="0"/>
              <a:t> </a:t>
            </a:r>
            <a:r>
              <a:rPr lang="en-US" sz="2400" b="1" dirty="0" err="1"/>
              <a:t>chẽ</a:t>
            </a:r>
            <a:r>
              <a:rPr lang="en-US" sz="2400" b="1" dirty="0"/>
              <a:t>,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luyến</a:t>
            </a:r>
            <a:r>
              <a:rPr lang="en-US" sz="2400" b="1" dirty="0"/>
              <a:t> </a:t>
            </a:r>
            <a:r>
              <a:rPr lang="en-US" sz="2400" b="1" dirty="0" err="1"/>
              <a:t>láy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nâng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r>
              <a:rPr lang="en-US" sz="2400" b="1" dirty="0"/>
              <a:t>. </a:t>
            </a:r>
            <a:r>
              <a:rPr lang="en-US" sz="2400" b="1" dirty="0" err="1"/>
              <a:t>Khổ</a:t>
            </a:r>
            <a:r>
              <a:rPr lang="en-US" sz="2400" b="1" dirty="0"/>
              <a:t>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thiên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i="1" dirty="0" err="1"/>
              <a:t>bông</a:t>
            </a:r>
            <a:r>
              <a:rPr lang="en-US" sz="2400" b="1" i="1" dirty="0"/>
              <a:t> </a:t>
            </a:r>
            <a:r>
              <a:rPr lang="en-US" sz="2400" b="1" i="1" dirty="0" err="1"/>
              <a:t>hoa</a:t>
            </a:r>
            <a:r>
              <a:rPr lang="en-US" sz="2400" b="1" i="1" dirty="0"/>
              <a:t> </a:t>
            </a:r>
            <a:r>
              <a:rPr lang="en-US" sz="2400" b="1" i="1" dirty="0" err="1"/>
              <a:t>tím</a:t>
            </a:r>
            <a:r>
              <a:rPr lang="en-US" sz="2400" b="1" dirty="0"/>
              <a:t>, </a:t>
            </a:r>
            <a:r>
              <a:rPr lang="en-US" sz="2400" b="1" i="1" dirty="0"/>
              <a:t>con </a:t>
            </a:r>
            <a:r>
              <a:rPr lang="en-US" sz="2400" b="1" i="1" dirty="0" err="1"/>
              <a:t>chim</a:t>
            </a:r>
            <a:r>
              <a:rPr lang="en-US" sz="2400" b="1" i="1" dirty="0"/>
              <a:t> </a:t>
            </a:r>
            <a:r>
              <a:rPr lang="en-US" sz="2400" b="1" i="1" dirty="0" err="1"/>
              <a:t>chiền</a:t>
            </a:r>
            <a:r>
              <a:rPr lang="en-US" sz="2400" b="1" i="1" dirty="0"/>
              <a:t> </a:t>
            </a:r>
            <a:r>
              <a:rPr lang="en-US" sz="2400" b="1" i="1" dirty="0" err="1"/>
              <a:t>chiện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hót</a:t>
            </a:r>
            <a:r>
              <a:rPr lang="en-US" sz="2400" b="1" dirty="0"/>
              <a:t> </a:t>
            </a:r>
            <a:r>
              <a:rPr lang="en-US" sz="2400" b="1" dirty="0" err="1"/>
              <a:t>vang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nên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dirty="0"/>
              <a:t> </a:t>
            </a:r>
            <a:r>
              <a:rPr lang="en-US" sz="2400" b="1" dirty="0" err="1"/>
              <a:t>nhạc</a:t>
            </a:r>
            <a:r>
              <a:rPr lang="en-US" sz="2400" b="1" dirty="0"/>
              <a:t> </a:t>
            </a:r>
            <a:r>
              <a:rPr lang="en-US" sz="2400" b="1" dirty="0" err="1"/>
              <a:t>tươi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mùa</a:t>
            </a:r>
            <a:r>
              <a:rPr lang="en-US" sz="2400" b="1" dirty="0"/>
              <a:t> </a:t>
            </a:r>
            <a:r>
              <a:rPr lang="en-US" sz="2400" b="1" dirty="0" err="1"/>
              <a:t>xuân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khổ</a:t>
            </a:r>
            <a:r>
              <a:rPr lang="en-US" sz="2400" b="1" dirty="0"/>
              <a:t> </a:t>
            </a:r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tư</a:t>
            </a:r>
            <a:r>
              <a:rPr lang="en-US" sz="2400" b="1" dirty="0"/>
              <a:t>, </a:t>
            </a:r>
            <a:r>
              <a:rPr lang="en-US" sz="2400" b="1" dirty="0" err="1"/>
              <a:t>nguyện</a:t>
            </a:r>
            <a:r>
              <a:rPr lang="en-US" sz="2400" b="1" dirty="0"/>
              <a:t> </a:t>
            </a:r>
            <a:r>
              <a:rPr lang="en-US" sz="2400" b="1" dirty="0" err="1"/>
              <a:t>ước</a:t>
            </a:r>
            <a:r>
              <a:rPr lang="en-US" sz="2400" b="1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nên</a:t>
            </a:r>
            <a:r>
              <a:rPr lang="en-US" sz="2400" b="1" dirty="0"/>
              <a:t> </a:t>
            </a:r>
            <a:r>
              <a:rPr lang="en-US" sz="2400" b="1" dirty="0" err="1"/>
              <a:t>mùa</a:t>
            </a:r>
            <a:r>
              <a:rPr lang="en-US" sz="2400" b="1" dirty="0"/>
              <a:t> </a:t>
            </a:r>
            <a:r>
              <a:rPr lang="en-US" sz="2400" b="1" dirty="0" err="1"/>
              <a:t>xuân</a:t>
            </a:r>
            <a:r>
              <a:rPr lang="en-US" sz="2400" b="1" dirty="0"/>
              <a:t> </a:t>
            </a:r>
            <a:r>
              <a:rPr lang="en-US" sz="2400" b="1" dirty="0" err="1"/>
              <a:t>nho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chính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láy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nâng</a:t>
            </a:r>
            <a:r>
              <a:rPr lang="en-US" sz="2400" b="1" dirty="0"/>
              <a:t> </a:t>
            </a:r>
            <a:r>
              <a:rPr lang="en-US" sz="2400" b="1" dirty="0" err="1"/>
              <a:t>chúng</a:t>
            </a:r>
            <a:r>
              <a:rPr lang="en-US" sz="2400" b="1" dirty="0"/>
              <a:t> </a:t>
            </a:r>
            <a:r>
              <a:rPr lang="en-US" sz="2400" b="1" dirty="0" err="1"/>
              <a:t>lên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biểu</a:t>
            </a:r>
            <a:r>
              <a:rPr lang="en-US" sz="2400" b="1" dirty="0"/>
              <a:t> </a:t>
            </a:r>
            <a:r>
              <a:rPr lang="en-US" sz="2400" b="1" dirty="0" err="1"/>
              <a:t>tượng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khát</a:t>
            </a:r>
            <a:r>
              <a:rPr lang="en-US" sz="2400" b="1" dirty="0"/>
              <a:t> </a:t>
            </a:r>
            <a:r>
              <a:rPr lang="en-US" sz="2400" b="1" dirty="0" err="1"/>
              <a:t>vọng</a:t>
            </a:r>
            <a:r>
              <a:rPr lang="en-US" sz="2400" b="1" dirty="0"/>
              <a:t> </a:t>
            </a:r>
            <a:r>
              <a:rPr lang="en-US" sz="2400" b="1" dirty="0" err="1"/>
              <a:t>hòa</a:t>
            </a:r>
            <a:r>
              <a:rPr lang="en-US" sz="2400" b="1" dirty="0"/>
              <a:t> </a:t>
            </a:r>
            <a:r>
              <a:rPr lang="en-US" sz="2400" b="1" dirty="0" err="1"/>
              <a:t>nhập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dâng</a:t>
            </a:r>
            <a:r>
              <a:rPr lang="en-US" sz="2400" b="1" dirty="0"/>
              <a:t> </a:t>
            </a:r>
            <a:r>
              <a:rPr lang="en-US" sz="2400" b="1" dirty="0" err="1"/>
              <a:t>hiến</a:t>
            </a:r>
            <a:r>
              <a:rPr lang="en-US" sz="2400" b="1" dirty="0"/>
              <a:t>.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đổi</a:t>
            </a:r>
            <a:r>
              <a:rPr lang="en-US" sz="2400" b="1" dirty="0"/>
              <a:t> </a:t>
            </a:r>
            <a:r>
              <a:rPr lang="en-US" sz="2400" b="1" dirty="0" err="1"/>
              <a:t>ngôi</a:t>
            </a:r>
            <a:r>
              <a:rPr lang="en-US" sz="2400" b="1" dirty="0"/>
              <a:t> </a:t>
            </a:r>
            <a:r>
              <a:rPr lang="en-US" sz="2400" b="1" dirty="0" err="1"/>
              <a:t>xưng</a:t>
            </a:r>
            <a:r>
              <a:rPr lang="en-US" sz="2400" b="1" dirty="0"/>
              <a:t> </a:t>
            </a:r>
            <a:r>
              <a:rPr lang="en-US" sz="2400" b="1" dirty="0" err="1"/>
              <a:t>hô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i="1" dirty="0" err="1"/>
              <a:t>tôi</a:t>
            </a:r>
            <a:r>
              <a:rPr lang="en-US" sz="2400" b="1" dirty="0"/>
              <a:t> ở </a:t>
            </a:r>
            <a:r>
              <a:rPr lang="en-US" sz="2400" b="1" dirty="0" err="1"/>
              <a:t>khổ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sang </a:t>
            </a:r>
            <a:r>
              <a:rPr lang="en-US" sz="2400" b="1" i="1" dirty="0"/>
              <a:t>ta</a:t>
            </a:r>
            <a:r>
              <a:rPr lang="en-US" sz="2400" b="1" dirty="0"/>
              <a:t> ở </a:t>
            </a:r>
            <a:r>
              <a:rPr lang="en-US" sz="2400" b="1" dirty="0" err="1"/>
              <a:t>khổ</a:t>
            </a:r>
            <a:r>
              <a:rPr lang="en-US" sz="2400" b="1" dirty="0"/>
              <a:t>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bộc</a:t>
            </a:r>
            <a:r>
              <a:rPr lang="en-US" sz="2400" b="1" dirty="0"/>
              <a:t> </a:t>
            </a:r>
            <a:r>
              <a:rPr lang="en-US" sz="2400" b="1" dirty="0" err="1"/>
              <a:t>bạch</a:t>
            </a:r>
            <a:r>
              <a:rPr lang="en-US" sz="2400" b="1" dirty="0"/>
              <a:t> </a:t>
            </a:r>
            <a:r>
              <a:rPr lang="en-US" sz="2400" b="1" dirty="0" err="1"/>
              <a:t>ước</a:t>
            </a:r>
            <a:r>
              <a:rPr lang="en-US" sz="2400" b="1" dirty="0"/>
              <a:t> </a:t>
            </a:r>
            <a:r>
              <a:rPr lang="en-US" sz="2400" b="1" dirty="0" err="1"/>
              <a:t>nguyện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riêng</a:t>
            </a:r>
            <a:r>
              <a:rPr lang="en-US" sz="2400" b="1" dirty="0"/>
              <a:t> </a:t>
            </a:r>
            <a:r>
              <a:rPr lang="en-US" sz="2400" b="1" dirty="0" err="1"/>
              <a:t>mình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lên</a:t>
            </a:r>
            <a:r>
              <a:rPr lang="en-US" sz="2400" b="1" dirty="0"/>
              <a:t> </a:t>
            </a:r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lòng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tất</a:t>
            </a:r>
            <a:r>
              <a:rPr lang="en-US" sz="2400" b="1" dirty="0"/>
              <a:t> </a:t>
            </a:r>
            <a:r>
              <a:rPr lang="en-US" sz="2400" b="1" dirty="0" err="1"/>
              <a:t>cả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ai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chung</a:t>
            </a:r>
            <a:r>
              <a:rPr lang="en-US" sz="2400" b="1" dirty="0"/>
              <a:t> </a:t>
            </a:r>
            <a:r>
              <a:rPr lang="en-US" sz="2400" b="1" dirty="0" err="1"/>
              <a:t>khát</a:t>
            </a:r>
            <a:r>
              <a:rPr lang="en-US" sz="2400" b="1" dirty="0"/>
              <a:t> </a:t>
            </a:r>
            <a:r>
              <a:rPr lang="en-US" sz="2400" b="1" dirty="0" err="1"/>
              <a:t>vọng</a:t>
            </a:r>
            <a:r>
              <a:rPr lang="en-US" sz="2400" b="1" dirty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b="1" dirty="0" err="1"/>
              <a:t>đẹp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22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33554" y="613486"/>
            <a:ext cx="3960440" cy="7920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* Đánh giá: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133600"/>
            <a:ext cx="69342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-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biện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, </a:t>
            </a:r>
            <a:r>
              <a:rPr lang="en-US" sz="2800" b="1" dirty="0" err="1"/>
              <a:t>điệp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,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 </a:t>
            </a:r>
            <a:r>
              <a:rPr lang="en-US" sz="2800" b="1" dirty="0" err="1"/>
              <a:t>chuyển</a:t>
            </a:r>
            <a:r>
              <a:rPr lang="en-US" sz="2800" b="1" dirty="0"/>
              <a:t> </a:t>
            </a:r>
            <a:r>
              <a:rPr lang="en-US" sz="2800" b="1" dirty="0" err="1"/>
              <a:t>đổi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giác</a:t>
            </a:r>
            <a:r>
              <a:rPr lang="en-US" sz="2800" b="1" dirty="0"/>
              <a:t>,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thán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,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địa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 </a:t>
            </a:r>
            <a:r>
              <a:rPr lang="en-US" sz="2800" b="1" dirty="0" err="1"/>
              <a:t>giàu</a:t>
            </a:r>
            <a:r>
              <a:rPr lang="en-US" sz="2800" b="1" dirty="0"/>
              <a:t> ý </a:t>
            </a:r>
            <a:r>
              <a:rPr lang="en-US" sz="2800" b="1" dirty="0" err="1"/>
              <a:t>nghĩa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tượng</a:t>
            </a:r>
            <a:r>
              <a:rPr lang="en-US" sz="2800" b="1" dirty="0"/>
              <a:t>…,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Hải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trọn</a:t>
            </a:r>
            <a:r>
              <a:rPr lang="en-US" sz="2800" b="1" dirty="0"/>
              <a:t> </a:t>
            </a:r>
            <a:r>
              <a:rPr lang="en-US" sz="2800" b="1" dirty="0" err="1"/>
              <a:t>vẹn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hồn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3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1" y="4854576"/>
            <a:ext cx="7431087" cy="479425"/>
          </a:xfrm>
        </p:spPr>
        <p:txBody>
          <a:bodyPr/>
          <a:lstStyle/>
          <a:p>
            <a:r>
              <a:rPr lang="en-US" sz="4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4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4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nho</a:t>
            </a:r>
            <a:r>
              <a:rPr lang="en-US" sz="4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nhỏ</a:t>
            </a:r>
            <a:endParaRPr lang="en-US" sz="4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5486400"/>
            <a:ext cx="5791200" cy="60960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Hải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E:\DAY HOC TREN TRUYEN HINH\Theme\spring-bird-2295431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472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58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AY HOC TREN TRUYEN HINH\MUA XUAN NHO NHO UYEN\IMG_7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326636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7823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A3F557AA-CB6B-472A-B9FB-8B425A4D4C62}"/>
              </a:ext>
            </a:extLst>
          </p:cNvPr>
          <p:cNvGrpSpPr>
            <a:grpSpLocks/>
          </p:cNvGrpSpPr>
          <p:nvPr/>
        </p:nvGrpSpPr>
        <p:grpSpPr bwMode="auto">
          <a:xfrm>
            <a:off x="2183655" y="974392"/>
            <a:ext cx="4023759" cy="1778366"/>
            <a:chOff x="720" y="1392"/>
            <a:chExt cx="4058" cy="480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7D7158C6-CA60-418B-AA3E-1AAB35E1DB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xmlns="" id="{53B8D256-E096-4355-A122-F0E2CBA51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9" name="AutoShape 7">
                <a:extLst>
                  <a:ext uri="{FF2B5EF4-FFF2-40B4-BE49-F238E27FC236}">
                    <a16:creationId xmlns:a16="http://schemas.microsoft.com/office/drawing/2014/main" xmlns="" id="{3ACBCD60-7E14-4F8F-8298-C0AA4C54F3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solidFill>
                <a:srgbClr val="F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0" name="AutoShape 8">
                <a:extLst>
                  <a:ext uri="{FF2B5EF4-FFF2-40B4-BE49-F238E27FC236}">
                    <a16:creationId xmlns:a16="http://schemas.microsoft.com/office/drawing/2014/main" xmlns="" id="{B3751612-99C7-4F8C-B076-A18B992BF4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xmlns="" id="{63E984DF-C95C-40E5-9783-B16D0B101581}"/>
              </a:ext>
            </a:extLst>
          </p:cNvPr>
          <p:cNvGrpSpPr>
            <a:grpSpLocks/>
          </p:cNvGrpSpPr>
          <p:nvPr/>
        </p:nvGrpSpPr>
        <p:grpSpPr bwMode="auto">
          <a:xfrm>
            <a:off x="2166072" y="2665909"/>
            <a:ext cx="4041341" cy="1975942"/>
            <a:chOff x="720" y="1392"/>
            <a:chExt cx="4058" cy="480"/>
          </a:xfrm>
          <a:solidFill>
            <a:srgbClr val="FFFF66"/>
          </a:solidFill>
        </p:grpSpPr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xmlns="" id="{E8EC5699-ED75-4841-814A-9394B952FA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xmlns="" id="{CA83486F-90B8-4F69-9C61-B5C44C884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4" name="AutoShape 12">
                <a:extLst>
                  <a:ext uri="{FF2B5EF4-FFF2-40B4-BE49-F238E27FC236}">
                    <a16:creationId xmlns:a16="http://schemas.microsoft.com/office/drawing/2014/main" xmlns="" id="{77030F04-1BF8-4242-9A57-1FF75986310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5" name="AutoShape 13">
                <a:extLst>
                  <a:ext uri="{FF2B5EF4-FFF2-40B4-BE49-F238E27FC236}">
                    <a16:creationId xmlns:a16="http://schemas.microsoft.com/office/drawing/2014/main" xmlns="" id="{B7C786FB-8715-4C36-91EB-1F3551A8F4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xmlns="" id="{51BB6162-9C69-4052-A247-D6CACD451DE3}"/>
              </a:ext>
            </a:extLst>
          </p:cNvPr>
          <p:cNvGrpSpPr>
            <a:grpSpLocks/>
          </p:cNvGrpSpPr>
          <p:nvPr/>
        </p:nvGrpSpPr>
        <p:grpSpPr bwMode="auto">
          <a:xfrm>
            <a:off x="2199001" y="4641851"/>
            <a:ext cx="4008412" cy="1795789"/>
            <a:chOff x="720" y="1392"/>
            <a:chExt cx="4058" cy="480"/>
          </a:xfrm>
        </p:grpSpPr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xmlns="" id="{9AD56F20-ECC7-4993-A433-0305952367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xmlns="" id="{923E7D8E-D206-4858-95CB-73443732D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9" name="AutoShape 17">
                <a:extLst>
                  <a:ext uri="{FF2B5EF4-FFF2-40B4-BE49-F238E27FC236}">
                    <a16:creationId xmlns:a16="http://schemas.microsoft.com/office/drawing/2014/main" xmlns="" id="{B7B4BB28-D0F6-4CF8-834C-DDAD798B169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0" name="AutoShape 18">
                <a:extLst>
                  <a:ext uri="{FF2B5EF4-FFF2-40B4-BE49-F238E27FC236}">
                    <a16:creationId xmlns:a16="http://schemas.microsoft.com/office/drawing/2014/main" xmlns="" id="{A949EF60-8C21-4CEA-ADDE-78CDC3A5A4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pic>
        <p:nvPicPr>
          <p:cNvPr id="25" name="Picture 11" descr="thanhh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6" y="1565570"/>
            <a:ext cx="3209925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492082" y="565172"/>
            <a:ext cx="35663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I. </a:t>
            </a:r>
            <a:r>
              <a:rPr lang="en-US" sz="3200" b="1" dirty="0" err="1">
                <a:solidFill>
                  <a:srgbClr val="C00000"/>
                </a:solidFill>
              </a:rPr>
              <a:t>Giới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thiệu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6370" y="1149947"/>
            <a:ext cx="297343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giả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7608" y="1032508"/>
            <a:ext cx="379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- </a:t>
            </a:r>
            <a:r>
              <a:rPr lang="en-US" sz="2400" b="1" dirty="0" err="1"/>
              <a:t>Thanh</a:t>
            </a:r>
            <a:r>
              <a:rPr lang="en-US" sz="2400" b="1" dirty="0"/>
              <a:t> </a:t>
            </a:r>
            <a:r>
              <a:rPr lang="en-US" sz="2400" b="1" dirty="0" err="1"/>
              <a:t>Hải</a:t>
            </a:r>
            <a:r>
              <a:rPr lang="en-US" sz="2400" b="1" dirty="0"/>
              <a:t> </a:t>
            </a:r>
            <a:r>
              <a:rPr lang="en-US" sz="2400" b="1" dirty="0" err="1"/>
              <a:t>tên</a:t>
            </a:r>
            <a:r>
              <a:rPr lang="en-US" sz="2400" b="1" dirty="0"/>
              <a:t> </a:t>
            </a:r>
            <a:r>
              <a:rPr lang="en-US" sz="2400" b="1" dirty="0" err="1"/>
              <a:t>khai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Phạm</a:t>
            </a:r>
            <a:r>
              <a:rPr lang="en-US" sz="2400" b="1" dirty="0"/>
              <a:t> </a:t>
            </a:r>
            <a:r>
              <a:rPr lang="en-US" sz="2400" b="1" dirty="0" err="1"/>
              <a:t>Bá</a:t>
            </a:r>
            <a:r>
              <a:rPr lang="en-US" sz="2400" b="1" dirty="0"/>
              <a:t> </a:t>
            </a:r>
            <a:r>
              <a:rPr lang="en-US" sz="2400" b="1" dirty="0" err="1"/>
              <a:t>Ngoãn</a:t>
            </a:r>
            <a:r>
              <a:rPr lang="en-US" sz="2400" b="1" dirty="0"/>
              <a:t>, </a:t>
            </a:r>
            <a:r>
              <a:rPr lang="en-US" sz="2400" b="1" dirty="0" err="1"/>
              <a:t>quê</a:t>
            </a:r>
            <a:r>
              <a:rPr lang="en-US" sz="2400" b="1" dirty="0"/>
              <a:t> ở </a:t>
            </a:r>
            <a:r>
              <a:rPr lang="en-US" sz="2400" b="1" dirty="0" err="1"/>
              <a:t>huyện</a:t>
            </a:r>
            <a:r>
              <a:rPr lang="en-US" sz="2400" b="1" dirty="0"/>
              <a:t> </a:t>
            </a:r>
            <a:r>
              <a:rPr lang="en-US" sz="2400" b="1" dirty="0" err="1"/>
              <a:t>Phong</a:t>
            </a:r>
            <a:r>
              <a:rPr lang="en-US" sz="2400" b="1" dirty="0"/>
              <a:t> </a:t>
            </a:r>
            <a:r>
              <a:rPr lang="en-US" sz="2400" b="1" dirty="0" err="1"/>
              <a:t>Điền</a:t>
            </a:r>
            <a:r>
              <a:rPr lang="en-US" sz="2400" b="1" dirty="0"/>
              <a:t>, </a:t>
            </a:r>
            <a:r>
              <a:rPr lang="en-US" sz="2400" b="1" dirty="0" err="1"/>
              <a:t>tỉnh</a:t>
            </a:r>
            <a:r>
              <a:rPr lang="en-US" sz="2400" b="1" dirty="0"/>
              <a:t> </a:t>
            </a:r>
            <a:r>
              <a:rPr lang="en-US" sz="2400" b="1" dirty="0" err="1"/>
              <a:t>Thừa</a:t>
            </a:r>
            <a:r>
              <a:rPr lang="en-US" sz="2400" b="1" dirty="0"/>
              <a:t> </a:t>
            </a:r>
            <a:r>
              <a:rPr lang="en-US" sz="2400" b="1" dirty="0" err="1"/>
              <a:t>Thiên</a:t>
            </a:r>
            <a:r>
              <a:rPr lang="en-US" sz="2400" b="1" dirty="0"/>
              <a:t> </a:t>
            </a:r>
            <a:r>
              <a:rPr lang="en-US" sz="2400" b="1" dirty="0" err="1"/>
              <a:t>Huế</a:t>
            </a:r>
            <a:r>
              <a:rPr lang="en-US" sz="24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4676" y="6070677"/>
            <a:ext cx="298132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(1930-1980)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74880" y="2702858"/>
            <a:ext cx="3904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-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bút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công</a:t>
            </a:r>
            <a:r>
              <a:rPr lang="en-US" sz="2400" b="1" dirty="0"/>
              <a:t> </a:t>
            </a:r>
            <a:r>
              <a:rPr lang="en-US" sz="2400" b="1" dirty="0" err="1"/>
              <a:t>xây</a:t>
            </a:r>
            <a:r>
              <a:rPr lang="en-US" sz="2400" b="1" dirty="0"/>
              <a:t> </a:t>
            </a:r>
            <a:r>
              <a:rPr lang="en-US" sz="2400" b="1" dirty="0" err="1"/>
              <a:t>dựng</a:t>
            </a:r>
            <a:r>
              <a:rPr lang="en-US" sz="2400" b="1" dirty="0"/>
              <a:t> </a:t>
            </a:r>
            <a:r>
              <a:rPr lang="en-US" sz="2400" b="1" dirty="0" err="1"/>
              <a:t>nền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mạng</a:t>
            </a:r>
            <a:r>
              <a:rPr lang="en-US" sz="2400" b="1" dirty="0"/>
              <a:t> ở </a:t>
            </a:r>
            <a:r>
              <a:rPr lang="en-US" sz="2400" b="1" dirty="0" err="1"/>
              <a:t>miền</a:t>
            </a:r>
            <a:r>
              <a:rPr lang="en-US" sz="2400" b="1" dirty="0"/>
              <a:t> Nam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/>
              <a:t>đầu</a:t>
            </a:r>
            <a:r>
              <a:rPr lang="en-US" sz="2400" b="1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91922" y="4789413"/>
            <a:ext cx="388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- </a:t>
            </a:r>
            <a:r>
              <a:rPr lang="en-US" sz="2400" b="1" dirty="0" err="1"/>
              <a:t>Thơ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</a:t>
            </a:r>
            <a:r>
              <a:rPr lang="en-US" sz="2400" b="1" dirty="0" err="1"/>
              <a:t>Hải</a:t>
            </a:r>
            <a:r>
              <a:rPr lang="en-US" sz="2400" b="1" dirty="0"/>
              <a:t> </a:t>
            </a:r>
            <a:r>
              <a:rPr lang="en-US" sz="2400" b="1" dirty="0" err="1"/>
              <a:t>tha</a:t>
            </a:r>
            <a:r>
              <a:rPr lang="en-US" sz="2400" b="1" dirty="0"/>
              <a:t> </a:t>
            </a:r>
            <a:r>
              <a:rPr lang="en-US" sz="2400" b="1" dirty="0" err="1"/>
              <a:t>thiết</a:t>
            </a:r>
            <a:r>
              <a:rPr lang="en-US" sz="2400" b="1" dirty="0"/>
              <a:t>, </a:t>
            </a:r>
            <a:r>
              <a:rPr lang="en-US" sz="2400" b="1" dirty="0" err="1"/>
              <a:t>ngọt</a:t>
            </a:r>
            <a:r>
              <a:rPr lang="en-US" sz="2400" b="1" dirty="0"/>
              <a:t> </a:t>
            </a:r>
            <a:r>
              <a:rPr lang="en-US" sz="2400" b="1" dirty="0" err="1"/>
              <a:t>ngào</a:t>
            </a:r>
            <a:r>
              <a:rPr lang="en-US" sz="2400" b="1" dirty="0"/>
              <a:t>, </a:t>
            </a:r>
            <a:r>
              <a:rPr lang="en-US" sz="2400" b="1" dirty="0" err="1"/>
              <a:t>mang</a:t>
            </a:r>
            <a:r>
              <a:rPr lang="en-US" sz="2400" b="1" dirty="0"/>
              <a:t> </a:t>
            </a:r>
            <a:r>
              <a:rPr lang="en-US" sz="2400" b="1" dirty="0" err="1"/>
              <a:t>âm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khúc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ca</a:t>
            </a:r>
            <a:r>
              <a:rPr lang="en-US" sz="2400" b="1" dirty="0"/>
              <a:t> </a:t>
            </a:r>
            <a:r>
              <a:rPr lang="en-US" sz="2400" b="1" dirty="0" err="1"/>
              <a:t>miền</a:t>
            </a:r>
            <a:r>
              <a:rPr lang="en-US" sz="2400" b="1" dirty="0"/>
              <a:t> </a:t>
            </a:r>
            <a:r>
              <a:rPr lang="en-US" sz="2400" b="1" dirty="0" err="1"/>
              <a:t>Trung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8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" grpId="0"/>
      <p:bldP spid="4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AY HOC TREN TRUYEN HINH\Theme\pexels-photo-13539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503" y="1447800"/>
            <a:ext cx="3356264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5" name="AutoShape 7"/>
          <p:cNvSpPr>
            <a:spLocks noChangeAspect="1" noChangeArrowheads="1" noTextEdit="1"/>
          </p:cNvSpPr>
          <p:nvPr/>
        </p:nvSpPr>
        <p:spPr bwMode="gray">
          <a:xfrm flipH="1">
            <a:off x="6392864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5436" y="2819401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a)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: </a:t>
            </a:r>
            <a:r>
              <a:rPr lang="en-US" sz="3200" b="1" dirty="0" err="1"/>
              <a:t>tháng</a:t>
            </a:r>
            <a:r>
              <a:rPr lang="en-US" sz="3200" b="1" dirty="0"/>
              <a:t> 11/1980 (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lâu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thơ</a:t>
            </a:r>
            <a:r>
              <a:rPr lang="en-US" sz="3200" b="1" dirty="0"/>
              <a:t> qua </a:t>
            </a:r>
            <a:r>
              <a:rPr lang="en-US" sz="3200" b="1" dirty="0" err="1"/>
              <a:t>đời</a:t>
            </a:r>
            <a:r>
              <a:rPr lang="en-US" sz="3200" b="1" dirty="0"/>
              <a:t>) </a:t>
            </a:r>
          </a:p>
          <a:p>
            <a:pPr algn="just"/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2867" y="344364"/>
            <a:ext cx="3971539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AutoNum type="romanUcPeriod"/>
            </a:pP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thiệu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722828"/>
            <a:ext cx="8077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/>
              <a:t>		</a:t>
            </a:r>
            <a:r>
              <a:rPr lang="vi-VN" sz="2100" b="1" i="1" dirty="0"/>
              <a:t>Mọc giữa dòng sông xanh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Một bông hoa tím biếc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Ơi con chim chiền chiện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Hót chi mà vang trời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Từng giọt long lanh rơi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Tôi đưa tay tôi hứng.</a:t>
            </a:r>
            <a:br>
              <a:rPr lang="vi-VN" sz="2100" b="1" i="1" dirty="0"/>
            </a:br>
            <a:r>
              <a:rPr lang="vi-VN" sz="2100" b="1" i="1" dirty="0"/>
              <a:t/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Mùa xuân người cầm súng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Lộc giắt đầy </a:t>
            </a:r>
            <a:r>
              <a:rPr lang="en-US" sz="2100" b="1" i="1" dirty="0" err="1"/>
              <a:t>trên</a:t>
            </a:r>
            <a:r>
              <a:rPr lang="vi-VN" sz="2100" b="1" i="1" dirty="0"/>
              <a:t> lưng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Mùa xuân người ra đồng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Lộc trải dài nương mạ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Tất cả như hối hả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Tất cả như xôn xao</a:t>
            </a:r>
            <a:r>
              <a:rPr lang="en-US" sz="2100" b="1" i="1" dirty="0"/>
              <a:t>…</a:t>
            </a:r>
            <a:r>
              <a:rPr lang="vi-VN" sz="2100" b="1" i="1" dirty="0"/>
              <a:t/>
            </a:r>
            <a:br>
              <a:rPr lang="vi-VN" sz="2100" b="1" i="1" dirty="0"/>
            </a:br>
            <a:r>
              <a:rPr lang="vi-VN" sz="2100" b="1" i="1" dirty="0"/>
              <a:t/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Ðất nước bốn </a:t>
            </a:r>
            <a:r>
              <a:rPr lang="en-US" sz="2100" b="1" i="1" dirty="0" err="1"/>
              <a:t>ngàn</a:t>
            </a:r>
            <a:r>
              <a:rPr lang="vi-VN" sz="2100" b="1" i="1" dirty="0"/>
              <a:t> năm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Vất vả và gian lao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Ðất nước như vì sao</a:t>
            </a:r>
            <a:br>
              <a:rPr lang="vi-VN" sz="2100" b="1" i="1" dirty="0"/>
            </a:br>
            <a:r>
              <a:rPr lang="en-US" sz="2100" b="1" i="1" dirty="0"/>
              <a:t>		</a:t>
            </a:r>
            <a:r>
              <a:rPr lang="vi-VN" sz="2100" b="1" i="1" dirty="0"/>
              <a:t>Cứ đi lên phía trước.</a:t>
            </a:r>
            <a:br>
              <a:rPr lang="vi-VN" sz="2100" b="1" i="1" dirty="0"/>
            </a:br>
            <a:r>
              <a:rPr lang="vi-VN" sz="2100" b="1" i="1" dirty="0"/>
              <a:t/>
            </a:r>
            <a:br>
              <a:rPr lang="vi-VN" sz="2100" b="1" i="1" dirty="0"/>
            </a:br>
            <a:endParaRPr lang="vi-VN" sz="2100" b="1" i="1" dirty="0"/>
          </a:p>
          <a:p>
            <a:r>
              <a:rPr lang="vi-VN" sz="2100" b="1" i="1" dirty="0"/>
              <a:t/>
            </a:r>
            <a:br>
              <a:rPr lang="vi-VN" sz="2100" b="1" i="1" dirty="0"/>
            </a:br>
            <a:endParaRPr lang="en-US" sz="2100" b="1" i="1" dirty="0"/>
          </a:p>
        </p:txBody>
      </p:sp>
      <p:pic>
        <p:nvPicPr>
          <p:cNvPr id="3074" name="Picture 2" descr="E:\DAY HOC TREN TRUYEN HINH\Theme\pexels-photo-1369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2514600" cy="632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0473" y="748145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b="1" i="1" dirty="0"/>
              <a:t>Ta làm con chim hót</a:t>
            </a:r>
            <a:br>
              <a:rPr lang="vi-VN" sz="2200" b="1" i="1" dirty="0"/>
            </a:br>
            <a:r>
              <a:rPr lang="vi-VN" sz="2200" b="1" i="1" dirty="0"/>
              <a:t>Ta làm một cành hoa</a:t>
            </a:r>
            <a:br>
              <a:rPr lang="vi-VN" sz="2200" b="1" i="1" dirty="0"/>
            </a:br>
            <a:r>
              <a:rPr lang="vi-VN" sz="2200" b="1" i="1" dirty="0"/>
              <a:t>Ta nhập vào hoà ca</a:t>
            </a:r>
            <a:br>
              <a:rPr lang="vi-VN" sz="2200" b="1" i="1" dirty="0"/>
            </a:br>
            <a:r>
              <a:rPr lang="vi-VN" sz="2200" b="1" i="1" dirty="0"/>
              <a:t>Một nốt trầm xao xuyến.</a:t>
            </a:r>
            <a:br>
              <a:rPr lang="vi-VN" sz="2200" b="1" i="1" dirty="0"/>
            </a:br>
            <a:r>
              <a:rPr lang="vi-VN" sz="2200" b="1" i="1" dirty="0"/>
              <a:t/>
            </a:r>
            <a:br>
              <a:rPr lang="vi-VN" sz="2200" b="1" i="1" dirty="0"/>
            </a:br>
            <a:r>
              <a:rPr lang="vi-VN" sz="2200" b="1" i="1" dirty="0"/>
              <a:t>Một mùa xuân nho nhỏ</a:t>
            </a:r>
            <a:br>
              <a:rPr lang="vi-VN" sz="2200" b="1" i="1" dirty="0"/>
            </a:br>
            <a:r>
              <a:rPr lang="vi-VN" sz="2200" b="1" i="1" dirty="0"/>
              <a:t>Lặng lẽ dâng cho đời</a:t>
            </a:r>
            <a:br>
              <a:rPr lang="vi-VN" sz="2200" b="1" i="1" dirty="0"/>
            </a:br>
            <a:r>
              <a:rPr lang="vi-VN" sz="2200" b="1" i="1" dirty="0"/>
              <a:t>Dù là tuổi hai mươi</a:t>
            </a:r>
            <a:br>
              <a:rPr lang="vi-VN" sz="2200" b="1" i="1" dirty="0"/>
            </a:br>
            <a:r>
              <a:rPr lang="vi-VN" sz="2200" b="1" i="1" dirty="0"/>
              <a:t>Dù là khi tóc bạc.</a:t>
            </a:r>
            <a:br>
              <a:rPr lang="vi-VN" sz="2200" b="1" i="1" dirty="0"/>
            </a:br>
            <a:r>
              <a:rPr lang="vi-VN" sz="2200" b="1" i="1" dirty="0"/>
              <a:t/>
            </a:r>
            <a:br>
              <a:rPr lang="vi-VN" sz="2200" b="1" i="1" dirty="0"/>
            </a:br>
            <a:r>
              <a:rPr lang="vi-VN" sz="2200" b="1" i="1" dirty="0"/>
              <a:t>Mùa xuân </a:t>
            </a:r>
            <a:r>
              <a:rPr lang="en-US" sz="2200" b="1" i="1" dirty="0"/>
              <a:t>- </a:t>
            </a:r>
            <a:r>
              <a:rPr lang="vi-VN" sz="2200" b="1" i="1" dirty="0"/>
              <a:t>ta xin hát</a:t>
            </a:r>
            <a:br>
              <a:rPr lang="vi-VN" sz="2200" b="1" i="1" dirty="0"/>
            </a:br>
            <a:r>
              <a:rPr lang="vi-VN" sz="2200" b="1" i="1" dirty="0"/>
              <a:t>Câu Nam ai, Nam bình</a:t>
            </a:r>
            <a:br>
              <a:rPr lang="vi-VN" sz="2200" b="1" i="1" dirty="0"/>
            </a:br>
            <a:r>
              <a:rPr lang="vi-VN" sz="2200" b="1" i="1" dirty="0"/>
              <a:t>Nước non ngàn dặm mình</a:t>
            </a:r>
            <a:br>
              <a:rPr lang="vi-VN" sz="2200" b="1" i="1" dirty="0"/>
            </a:br>
            <a:r>
              <a:rPr lang="vi-VN" sz="2200" b="1" i="1" dirty="0"/>
              <a:t>Nước non ngàn dặm tình</a:t>
            </a:r>
            <a:br>
              <a:rPr lang="vi-VN" sz="2200" b="1" i="1" dirty="0"/>
            </a:br>
            <a:r>
              <a:rPr lang="vi-VN" sz="2200" b="1" i="1" dirty="0"/>
              <a:t>Nhịp phách tiền đất Huế.</a:t>
            </a:r>
            <a:endParaRPr lang="en-US" sz="2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91879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Thanh</a:t>
            </a:r>
            <a:r>
              <a:rPr lang="en-US" b="1" dirty="0" smtClean="0"/>
              <a:t> </a:t>
            </a:r>
            <a:r>
              <a:rPr lang="en-US" b="1" dirty="0" err="1" smtClean="0"/>
              <a:t>Hải</a:t>
            </a:r>
            <a:r>
              <a:rPr lang="en-US" b="1" dirty="0" smtClean="0"/>
              <a:t>, </a:t>
            </a:r>
            <a:r>
              <a:rPr lang="en-US" b="1" i="1" dirty="0" err="1" smtClean="0"/>
              <a:t>Mùa</a:t>
            </a:r>
            <a:r>
              <a:rPr lang="en-US" b="1" i="1" dirty="0" smtClean="0"/>
              <a:t> </a:t>
            </a:r>
            <a:r>
              <a:rPr lang="en-US" b="1" i="1" dirty="0" err="1" smtClean="0"/>
              <a:t>xuân</a:t>
            </a:r>
            <a:r>
              <a:rPr lang="en-US" b="1" i="1" dirty="0" smtClean="0"/>
              <a:t> </a:t>
            </a:r>
            <a:r>
              <a:rPr lang="en-US" b="1" i="1" dirty="0" err="1" smtClean="0"/>
              <a:t>nho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nhỏ</a:t>
            </a:r>
            <a:r>
              <a:rPr lang="en-US" b="1" dirty="0" smtClean="0"/>
              <a:t>, </a:t>
            </a:r>
            <a:r>
              <a:rPr lang="en-US" b="1" i="1" dirty="0" err="1" smtClean="0"/>
              <a:t>Ngữ</a:t>
            </a:r>
            <a:r>
              <a:rPr lang="en-US" b="1" i="1" dirty="0" smtClean="0"/>
              <a:t> </a:t>
            </a:r>
            <a:r>
              <a:rPr lang="en-US" b="1" i="1" dirty="0" err="1"/>
              <a:t>v</a:t>
            </a:r>
            <a:r>
              <a:rPr lang="en-US" b="1" i="1" dirty="0" err="1" smtClean="0"/>
              <a:t>ăn</a:t>
            </a:r>
            <a:r>
              <a:rPr lang="en-US" b="1" i="1" dirty="0" smtClean="0"/>
              <a:t> 9</a:t>
            </a:r>
            <a:r>
              <a:rPr lang="en-US" b="1" dirty="0" smtClean="0"/>
              <a:t>, 	 </a:t>
            </a:r>
            <a:r>
              <a:rPr lang="en-US" b="1" i="1" dirty="0" err="1" smtClean="0"/>
              <a:t>Tập</a:t>
            </a:r>
            <a:r>
              <a:rPr lang="en-US" b="1" i="1" dirty="0" smtClean="0"/>
              <a:t> </a:t>
            </a:r>
            <a:r>
              <a:rPr lang="en-US" b="1" i="1" dirty="0" err="1" smtClean="0"/>
              <a:t>hai</a:t>
            </a:r>
            <a:r>
              <a:rPr lang="en-US" b="1" dirty="0" smtClean="0"/>
              <a:t>, NXB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dục</a:t>
            </a:r>
            <a:r>
              <a:rPr lang="en-US" b="1" dirty="0" smtClean="0"/>
              <a:t> </a:t>
            </a:r>
            <a:r>
              <a:rPr lang="en-US" b="1" dirty="0" err="1" smtClean="0"/>
              <a:t>Việt</a:t>
            </a:r>
            <a:r>
              <a:rPr lang="en-US" b="1" dirty="0" smtClean="0"/>
              <a:t> Nam)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27179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</a:rPr>
              <a:t>Mùa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xuân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nhỏ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8321964" y="2403783"/>
            <a:ext cx="1930400" cy="280045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4"/>
          <p:cNvSpPr>
            <a:spLocks/>
          </p:cNvSpPr>
          <p:nvPr/>
        </p:nvSpPr>
        <p:spPr bwMode="gray">
          <a:xfrm>
            <a:off x="7678882" y="1652534"/>
            <a:ext cx="1143000" cy="862066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65074" y="3806903"/>
            <a:ext cx="1911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mùa</a:t>
            </a:r>
            <a:r>
              <a:rPr lang="en-US" sz="2400" b="1" dirty="0"/>
              <a:t> </a:t>
            </a:r>
            <a:r>
              <a:rPr lang="en-US" sz="2400" b="1" dirty="0" err="1"/>
              <a:t>xuân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thiên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,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35315" y="3654687"/>
            <a:ext cx="1819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mùa</a:t>
            </a:r>
            <a:r>
              <a:rPr lang="en-US" sz="2400" b="1" dirty="0"/>
              <a:t> </a:t>
            </a:r>
            <a:r>
              <a:rPr lang="en-US" sz="2400" b="1" dirty="0" err="1"/>
              <a:t>xuân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, con </a:t>
            </a:r>
            <a:r>
              <a:rPr lang="en-US" sz="2400" b="1" dirty="0" err="1"/>
              <a:t>người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66161" y="3143744"/>
            <a:ext cx="1958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Suy</a:t>
            </a:r>
            <a:r>
              <a:rPr lang="en-US" sz="2400" b="1" dirty="0"/>
              <a:t> </a:t>
            </a:r>
            <a:r>
              <a:rPr lang="en-US" sz="2400" b="1" dirty="0" err="1"/>
              <a:t>nghĩ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ước</a:t>
            </a:r>
            <a:r>
              <a:rPr lang="en-US" sz="2400" b="1" dirty="0"/>
              <a:t> </a:t>
            </a:r>
            <a:r>
              <a:rPr lang="en-US" sz="2400" b="1" dirty="0" err="1"/>
              <a:t>nguyện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mùa</a:t>
            </a:r>
            <a:r>
              <a:rPr lang="en-US" sz="2400" b="1" dirty="0"/>
              <a:t> </a:t>
            </a:r>
            <a:r>
              <a:rPr lang="en-US" sz="2400" b="1" dirty="0" err="1"/>
              <a:t>xuân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23200" y="2716897"/>
            <a:ext cx="1929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ngợi</a:t>
            </a:r>
            <a:r>
              <a:rPr lang="en-US" sz="2400" b="1" dirty="0"/>
              <a:t> </a:t>
            </a:r>
            <a:r>
              <a:rPr lang="en-US" sz="2400" b="1" dirty="0" err="1"/>
              <a:t>ca</a:t>
            </a:r>
            <a:r>
              <a:rPr lang="en-US" sz="2400" b="1" dirty="0"/>
              <a:t> </a:t>
            </a:r>
            <a:r>
              <a:rPr lang="en-US" sz="2400" b="1" dirty="0" err="1"/>
              <a:t>quê</a:t>
            </a:r>
            <a:r>
              <a:rPr lang="en-US" sz="2400" b="1" dirty="0"/>
              <a:t> </a:t>
            </a:r>
            <a:r>
              <a:rPr lang="en-US" sz="2400" b="1" dirty="0" err="1"/>
              <a:t>hương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qua </a:t>
            </a:r>
            <a:r>
              <a:rPr lang="en-US" sz="2400" b="1" dirty="0" err="1"/>
              <a:t>điệu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ca</a:t>
            </a:r>
            <a:r>
              <a:rPr lang="en-US" sz="2400" b="1" dirty="0"/>
              <a:t> </a:t>
            </a:r>
            <a:r>
              <a:rPr lang="en-US" sz="2400" b="1" dirty="0" err="1"/>
              <a:t>xứ</a:t>
            </a:r>
            <a:r>
              <a:rPr lang="en-US" sz="2400" b="1" dirty="0"/>
              <a:t> </a:t>
            </a:r>
            <a:r>
              <a:rPr lang="en-US" sz="2400" b="1" dirty="0" err="1"/>
              <a:t>Huế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322466" y="3021182"/>
            <a:ext cx="143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Khổ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71677" y="2674333"/>
            <a:ext cx="143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Khổ</a:t>
            </a:r>
            <a:r>
              <a:rPr lang="en-US" sz="2400" b="1" dirty="0">
                <a:solidFill>
                  <a:srgbClr val="C00000"/>
                </a:solidFill>
              </a:rPr>
              <a:t> 2, 3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9872" y="2254662"/>
            <a:ext cx="143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Khổ</a:t>
            </a:r>
            <a:r>
              <a:rPr lang="en-US" sz="2400" b="1" dirty="0">
                <a:solidFill>
                  <a:srgbClr val="C00000"/>
                </a:solidFill>
              </a:rPr>
              <a:t> 4, 5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14930" y="1861064"/>
            <a:ext cx="143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Khổ</a:t>
            </a:r>
            <a:r>
              <a:rPr lang="en-US" sz="2400" b="1" dirty="0">
                <a:solidFill>
                  <a:srgbClr val="C00000"/>
                </a:solidFill>
              </a:rPr>
              <a:t> 6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294005" y="3025416"/>
            <a:ext cx="1930400" cy="2800459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7"/>
          <p:cNvSpPr>
            <a:spLocks noChangeArrowheads="1"/>
          </p:cNvSpPr>
          <p:nvPr/>
        </p:nvSpPr>
        <p:spPr bwMode="auto">
          <a:xfrm>
            <a:off x="4180000" y="3376170"/>
            <a:ext cx="1930400" cy="280045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2073395" y="3600342"/>
            <a:ext cx="1930400" cy="280045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reeform 4"/>
          <p:cNvSpPr>
            <a:spLocks/>
          </p:cNvSpPr>
          <p:nvPr/>
        </p:nvSpPr>
        <p:spPr bwMode="gray">
          <a:xfrm>
            <a:off x="5486400" y="2091900"/>
            <a:ext cx="1066800" cy="803701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FF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40" name="Freeform 4"/>
          <p:cNvSpPr>
            <a:spLocks/>
          </p:cNvSpPr>
          <p:nvPr/>
        </p:nvSpPr>
        <p:spPr bwMode="gray">
          <a:xfrm>
            <a:off x="3320196" y="2254661"/>
            <a:ext cx="1311780" cy="92447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BA8EE2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52867" y="344364"/>
            <a:ext cx="3971539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AutoNum type="romanUcPeriod"/>
            </a:pP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thiệu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5452" y="1122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cs typeface="Arial" pitchFamily="34" charset="0"/>
              </a:rPr>
              <a:t>2. </a:t>
            </a:r>
            <a:r>
              <a:rPr lang="en-US" sz="2800" b="1" dirty="0" err="1">
                <a:cs typeface="Arial" pitchFamily="34" charset="0"/>
              </a:rPr>
              <a:t>Tác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phẩm</a:t>
            </a:r>
            <a:endParaRPr lang="en-US" sz="2800" b="1" dirty="0">
              <a:cs typeface="Arial" pitchFamily="34" charset="0"/>
            </a:endParaRPr>
          </a:p>
          <a:p>
            <a:pPr algn="just"/>
            <a:r>
              <a:rPr lang="en-US" sz="2800" b="1" dirty="0">
                <a:cs typeface="Arial" pitchFamily="34" charset="0"/>
              </a:rPr>
              <a:t>b) </a:t>
            </a:r>
            <a:r>
              <a:rPr lang="en-US" sz="2800" b="1" dirty="0" err="1">
                <a:cs typeface="Arial" pitchFamily="34" charset="0"/>
              </a:rPr>
              <a:t>Thể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thơ</a:t>
            </a:r>
            <a:r>
              <a:rPr lang="en-US" sz="2800" b="1" dirty="0">
                <a:cs typeface="Arial" pitchFamily="34" charset="0"/>
              </a:rPr>
              <a:t>: </a:t>
            </a:r>
            <a:r>
              <a:rPr lang="en-US" sz="2800" b="1" dirty="0" err="1">
                <a:cs typeface="Arial" pitchFamily="34" charset="0"/>
              </a:rPr>
              <a:t>năm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chữ</a:t>
            </a:r>
            <a:endParaRPr lang="en-US" sz="2800" b="1" dirty="0">
              <a:cs typeface="Arial" pitchFamily="34" charset="0"/>
            </a:endParaRPr>
          </a:p>
          <a:p>
            <a:pPr algn="just"/>
            <a:r>
              <a:rPr lang="en-US" sz="2800" b="1" dirty="0">
                <a:cs typeface="Arial" pitchFamily="34" charset="0"/>
              </a:rPr>
              <a:t>c) </a:t>
            </a:r>
            <a:r>
              <a:rPr lang="en-US" sz="2800" b="1" dirty="0" err="1">
                <a:cs typeface="Arial" pitchFamily="34" charset="0"/>
              </a:rPr>
              <a:t>Bố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cục</a:t>
            </a:r>
            <a:endParaRPr lang="en-US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94564" y="1758315"/>
            <a:ext cx="3886200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 err="1">
                <a:latin typeface="Times New Roman"/>
                <a:ea typeface="Calibri"/>
                <a:cs typeface="Times New Roman"/>
              </a:rPr>
              <a:t>Mùa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latin typeface="Times New Roman"/>
                <a:ea typeface="Calibri"/>
                <a:cs typeface="Times New Roman"/>
              </a:rPr>
              <a:t>xuân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latin typeface="Times New Roman"/>
                <a:ea typeface="Calibri"/>
                <a:cs typeface="Times New Roman"/>
              </a:rPr>
              <a:t>nho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latin typeface="Times New Roman"/>
                <a:ea typeface="Calibri"/>
                <a:cs typeface="Times New Roman"/>
              </a:rPr>
              <a:t>nhỏ</a:t>
            </a:r>
            <a:endParaRPr lang="en-US" sz="3200" i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9664" y="3053716"/>
            <a:ext cx="2511136" cy="334708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Gợi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tài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quen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;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ẩn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dụ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sáng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tạo</a:t>
            </a:r>
            <a:endParaRPr lang="en-US" sz="28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3053716"/>
            <a:ext cx="2590800" cy="334708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Góp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tư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tưởng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tình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cảm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phẩm</a:t>
            </a:r>
            <a:endParaRPr lang="en-US" sz="28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 flipH="1">
            <a:off x="4994566" y="2444115"/>
            <a:ext cx="1943099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9" idx="0"/>
          </p:cNvCxnSpPr>
          <p:nvPr/>
        </p:nvCxnSpPr>
        <p:spPr>
          <a:xfrm>
            <a:off x="6937664" y="2444115"/>
            <a:ext cx="1596736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2867" y="496764"/>
            <a:ext cx="3971539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AutoNum type="romanUcPeriod"/>
            </a:pP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thiệu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113925"/>
            <a:ext cx="2819400" cy="107721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phẩm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b="1" dirty="0">
                <a:latin typeface="Arial" pitchFamily="34" charset="0"/>
                <a:cs typeface="Arial" pitchFamily="34" charset="0"/>
              </a:rPr>
              <a:t> d)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đề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7e187b3e8a08ac6fb2be7c8b4e62df26bf2b93"/>
</p:tagLst>
</file>

<file path=ppt/theme/theme1.xml><?xml version="1.0" encoding="utf-8"?>
<a:theme xmlns:a="http://schemas.openxmlformats.org/drawingml/2006/main" name="1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PowerPoint Dep So 36 </Template>
  <TotalTime>1709</TotalTime>
  <Words>1937</Words>
  <Application>Microsoft Office PowerPoint</Application>
  <PresentationFormat>Custom</PresentationFormat>
  <Paragraphs>239</Paragraphs>
  <Slides>44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1_Office Theme</vt:lpstr>
      <vt:lpstr>PowerPoint Presentation</vt:lpstr>
      <vt:lpstr>PowerPoint Presentation</vt:lpstr>
      <vt:lpstr>Mùa xuân nho nhỏ</vt:lpstr>
      <vt:lpstr>Bố cục bài học:</vt:lpstr>
      <vt:lpstr>PowerPoint Presentation</vt:lpstr>
      <vt:lpstr>2. Tác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Mùa xuân nho nhỏ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Mùa xuân nho nhỏ</dc:title>
  <dc:creator>PhiLong</dc:creator>
  <cp:lastModifiedBy>Administrator</cp:lastModifiedBy>
  <cp:revision>203</cp:revision>
  <dcterms:created xsi:type="dcterms:W3CDTF">2020-04-02T13:20:52Z</dcterms:created>
  <dcterms:modified xsi:type="dcterms:W3CDTF">2020-04-17T09:52:05Z</dcterms:modified>
</cp:coreProperties>
</file>